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notesMasterIdLst>
    <p:notesMasterId r:id="rId31"/>
  </p:notesMasterIdLst>
  <p:sldIdLst>
    <p:sldId id="284" r:id="rId2"/>
    <p:sldId id="276" r:id="rId3"/>
    <p:sldId id="277" r:id="rId4"/>
    <p:sldId id="275" r:id="rId5"/>
    <p:sldId id="274" r:id="rId6"/>
    <p:sldId id="273" r:id="rId7"/>
    <p:sldId id="272" r:id="rId8"/>
    <p:sldId id="270" r:id="rId9"/>
    <p:sldId id="271" r:id="rId10"/>
    <p:sldId id="286" r:id="rId11"/>
    <p:sldId id="265" r:id="rId12"/>
    <p:sldId id="257" r:id="rId13"/>
    <p:sldId id="258" r:id="rId14"/>
    <p:sldId id="297" r:id="rId15"/>
    <p:sldId id="269" r:id="rId16"/>
    <p:sldId id="264" r:id="rId17"/>
    <p:sldId id="287" r:id="rId18"/>
    <p:sldId id="290" r:id="rId19"/>
    <p:sldId id="292" r:id="rId20"/>
    <p:sldId id="298" r:id="rId21"/>
    <p:sldId id="289" r:id="rId22"/>
    <p:sldId id="299" r:id="rId23"/>
    <p:sldId id="300" r:id="rId24"/>
    <p:sldId id="301" r:id="rId25"/>
    <p:sldId id="302" r:id="rId26"/>
    <p:sldId id="294" r:id="rId27"/>
    <p:sldId id="260" r:id="rId28"/>
    <p:sldId id="261" r:id="rId29"/>
    <p:sldId id="262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34" autoAdjust="0"/>
    <p:restoredTop sz="94660"/>
  </p:normalViewPr>
  <p:slideViewPr>
    <p:cSldViewPr>
      <p:cViewPr>
        <p:scale>
          <a:sx n="66" d="100"/>
          <a:sy n="66" d="100"/>
        </p:scale>
        <p:origin x="-13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Денежная масса М2 (национальное определение), на начало года; млрд. рублей</c:v>
                </c:pt>
              </c:strCache>
            </c:strRef>
          </c:tx>
          <c:cat>
            <c:strRef>
              <c:f>Лист1!$B$1:$I$1</c:f>
              <c:strCache>
                <c:ptCount val="8"/>
                <c:pt idx="0">
                  <c:v>2000г.</c:v>
                </c:pt>
                <c:pt idx="1">
                  <c:v>2001г.</c:v>
                </c:pt>
                <c:pt idx="2">
                  <c:v>2002г.</c:v>
                </c:pt>
                <c:pt idx="3">
                  <c:v>2003г.</c:v>
                </c:pt>
                <c:pt idx="4">
                  <c:v>2004г.</c:v>
                </c:pt>
                <c:pt idx="5">
                  <c:v>2005г.</c:v>
                </c:pt>
                <c:pt idx="6">
                  <c:v>2006г.</c:v>
                </c:pt>
                <c:pt idx="7">
                  <c:v>2007г.</c:v>
                </c:pt>
              </c:strCache>
            </c:strRef>
          </c:cat>
          <c:val>
            <c:numRef>
              <c:f>Лист1!$B$2:$I$2</c:f>
              <c:numCache>
                <c:formatCode>General</c:formatCode>
                <c:ptCount val="8"/>
                <c:pt idx="0">
                  <c:v>714.6</c:v>
                </c:pt>
                <c:pt idx="1">
                  <c:v>1154.4000000000001</c:v>
                </c:pt>
                <c:pt idx="2">
                  <c:v>1612.6</c:v>
                </c:pt>
                <c:pt idx="3">
                  <c:v>2134.5</c:v>
                </c:pt>
                <c:pt idx="4">
                  <c:v>3212.7</c:v>
                </c:pt>
                <c:pt idx="5">
                  <c:v>4363.3</c:v>
                </c:pt>
                <c:pt idx="6">
                  <c:v>6045.6</c:v>
                </c:pt>
                <c:pt idx="7">
                  <c:v>8995.7999999999811</c:v>
                </c:pt>
              </c:numCache>
            </c:numRef>
          </c:val>
        </c:ser>
        <c:dLbls>
          <c:showVal val="1"/>
        </c:dLbls>
        <c:axId val="134595712"/>
        <c:axId val="129954560"/>
      </c:barChart>
      <c:catAx>
        <c:axId val="134595712"/>
        <c:scaling>
          <c:orientation val="minMax"/>
        </c:scaling>
        <c:axPos val="b"/>
        <c:tickLblPos val="nextTo"/>
        <c:crossAx val="129954560"/>
        <c:crosses val="autoZero"/>
        <c:auto val="1"/>
        <c:lblAlgn val="ctr"/>
        <c:lblOffset val="100"/>
      </c:catAx>
      <c:valAx>
        <c:axId val="129954560"/>
        <c:scaling>
          <c:orientation val="minMax"/>
        </c:scaling>
        <c:axPos val="l"/>
        <c:numFmt formatCode="General" sourceLinked="1"/>
        <c:tickLblPos val="nextTo"/>
        <c:crossAx val="13459571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6571897979552181E-2"/>
          <c:y val="0.78213409163323777"/>
          <c:w val="0.96533662684730748"/>
          <c:h val="0.19246926072425155"/>
        </c:manualLayout>
      </c:layout>
      <c:txPr>
        <a:bodyPr/>
        <a:lstStyle/>
        <a:p>
          <a:pPr>
            <a:defRPr sz="1800"/>
          </a:pPr>
          <a:endParaRPr lang="ru-RU"/>
        </a:p>
      </c:txPr>
    </c:legend>
    <c:plotVisOnly val="1"/>
  </c:chart>
  <c:txPr>
    <a:bodyPr/>
    <a:lstStyle/>
    <a:p>
      <a:pPr>
        <a:defRPr sz="16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165D01-B5EC-44A3-A622-3A288C153F3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92B01FE2-05A0-4F4A-A53A-F64656FC667E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</a:rPr>
            <a:t>постановочный</a:t>
          </a:r>
          <a:endParaRPr lang="ru-RU" sz="2000" dirty="0"/>
        </a:p>
      </dgm:t>
    </dgm:pt>
    <dgm:pt modelId="{94B16A17-E686-4174-877E-3B83CF8D9B26}" type="parTrans" cxnId="{DFCE1A98-92A5-46A2-BA16-7B07D724B473}">
      <dgm:prSet/>
      <dgm:spPr/>
      <dgm:t>
        <a:bodyPr/>
        <a:lstStyle/>
        <a:p>
          <a:endParaRPr lang="ru-RU" sz="2000"/>
        </a:p>
      </dgm:t>
    </dgm:pt>
    <dgm:pt modelId="{662E9425-3654-474F-89A7-C07E58CBA258}" type="sibTrans" cxnId="{DFCE1A98-92A5-46A2-BA16-7B07D724B473}">
      <dgm:prSet/>
      <dgm:spPr/>
      <dgm:t>
        <a:bodyPr/>
        <a:lstStyle/>
        <a:p>
          <a:endParaRPr lang="ru-RU" sz="2000"/>
        </a:p>
      </dgm:t>
    </dgm:pt>
    <dgm:pt modelId="{B039ECD1-1D28-4286-9000-0D8DF1D58135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</a:rPr>
            <a:t>априорный</a:t>
          </a:r>
          <a:endParaRPr lang="ru-RU" sz="1800" dirty="0"/>
        </a:p>
      </dgm:t>
    </dgm:pt>
    <dgm:pt modelId="{201BCE21-11DE-453F-9788-1404854AC558}" type="parTrans" cxnId="{C41314D3-2794-42CE-AD8D-85D43F815F28}">
      <dgm:prSet/>
      <dgm:spPr/>
      <dgm:t>
        <a:bodyPr/>
        <a:lstStyle/>
        <a:p>
          <a:endParaRPr lang="ru-RU" sz="2000"/>
        </a:p>
      </dgm:t>
    </dgm:pt>
    <dgm:pt modelId="{BCF8DC30-A266-47A0-B32D-7F6C5108DF70}" type="sibTrans" cxnId="{C41314D3-2794-42CE-AD8D-85D43F815F28}">
      <dgm:prSet/>
      <dgm:spPr/>
      <dgm:t>
        <a:bodyPr/>
        <a:lstStyle/>
        <a:p>
          <a:endParaRPr lang="ru-RU" sz="2000"/>
        </a:p>
      </dgm:t>
    </dgm:pt>
    <dgm:pt modelId="{B9FF21D2-2C14-40DF-8263-0869723022A7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</a:rPr>
            <a:t>параметризация</a:t>
          </a:r>
          <a:endParaRPr lang="ru-RU" sz="2000" dirty="0"/>
        </a:p>
      </dgm:t>
    </dgm:pt>
    <dgm:pt modelId="{D1E19176-5EB7-4506-8411-B31ADA663C13}" type="parTrans" cxnId="{3F7B95CF-766F-470A-9D31-DBC1750AD189}">
      <dgm:prSet/>
      <dgm:spPr/>
      <dgm:t>
        <a:bodyPr/>
        <a:lstStyle/>
        <a:p>
          <a:endParaRPr lang="ru-RU" sz="2000"/>
        </a:p>
      </dgm:t>
    </dgm:pt>
    <dgm:pt modelId="{CAC76E66-A679-4874-B0D8-3C13E90BF7E5}" type="sibTrans" cxnId="{3F7B95CF-766F-470A-9D31-DBC1750AD189}">
      <dgm:prSet/>
      <dgm:spPr/>
      <dgm:t>
        <a:bodyPr/>
        <a:lstStyle/>
        <a:p>
          <a:endParaRPr lang="ru-RU" sz="2000"/>
        </a:p>
      </dgm:t>
    </dgm:pt>
    <dgm:pt modelId="{9D044583-F767-44B1-900B-38569B28A130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</a:rPr>
            <a:t>информационный</a:t>
          </a:r>
          <a:endParaRPr lang="ru-RU" sz="2000" dirty="0"/>
        </a:p>
      </dgm:t>
    </dgm:pt>
    <dgm:pt modelId="{D74015F9-A0D4-4393-B894-3CEFA3E6BFB9}" type="parTrans" cxnId="{E6C62E5C-23CA-4023-B3F1-287B2D978AA6}">
      <dgm:prSet/>
      <dgm:spPr/>
      <dgm:t>
        <a:bodyPr/>
        <a:lstStyle/>
        <a:p>
          <a:endParaRPr lang="ru-RU" sz="2000"/>
        </a:p>
      </dgm:t>
    </dgm:pt>
    <dgm:pt modelId="{BE18572A-2034-43E4-942E-08A1A661B1AF}" type="sibTrans" cxnId="{E6C62E5C-23CA-4023-B3F1-287B2D978AA6}">
      <dgm:prSet/>
      <dgm:spPr/>
      <dgm:t>
        <a:bodyPr/>
        <a:lstStyle/>
        <a:p>
          <a:endParaRPr lang="ru-RU" sz="2000"/>
        </a:p>
      </dgm:t>
    </dgm:pt>
    <dgm:pt modelId="{341B9446-68E9-4B70-AE43-DD19A94E4389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</a:rPr>
            <a:t>идентификация модели</a:t>
          </a:r>
          <a:endParaRPr lang="ru-RU" sz="2000" dirty="0"/>
        </a:p>
      </dgm:t>
    </dgm:pt>
    <dgm:pt modelId="{9D6F28D1-0C0D-45E6-B642-9A0F3F18A359}" type="parTrans" cxnId="{B3E12856-7538-40A4-B581-5BD7720AEF5A}">
      <dgm:prSet/>
      <dgm:spPr/>
      <dgm:t>
        <a:bodyPr/>
        <a:lstStyle/>
        <a:p>
          <a:endParaRPr lang="ru-RU" sz="2000"/>
        </a:p>
      </dgm:t>
    </dgm:pt>
    <dgm:pt modelId="{CD90E71F-DF8F-4030-A844-3C7BE0959514}" type="sibTrans" cxnId="{B3E12856-7538-40A4-B581-5BD7720AEF5A}">
      <dgm:prSet/>
      <dgm:spPr/>
      <dgm:t>
        <a:bodyPr/>
        <a:lstStyle/>
        <a:p>
          <a:endParaRPr lang="ru-RU" sz="2000"/>
        </a:p>
      </dgm:t>
    </dgm:pt>
    <dgm:pt modelId="{A15D5A66-DAAF-4F88-BF0F-C5346ABA7BE7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</a:rPr>
            <a:t>верификация модели</a:t>
          </a:r>
          <a:endParaRPr lang="ru-RU" sz="2000" dirty="0"/>
        </a:p>
      </dgm:t>
    </dgm:pt>
    <dgm:pt modelId="{A8B3A2E0-0922-421A-A82E-2A86C51EB746}" type="parTrans" cxnId="{B6461007-2D34-4DDF-9875-B44554019653}">
      <dgm:prSet/>
      <dgm:spPr/>
      <dgm:t>
        <a:bodyPr/>
        <a:lstStyle/>
        <a:p>
          <a:endParaRPr lang="ru-RU" sz="2000"/>
        </a:p>
      </dgm:t>
    </dgm:pt>
    <dgm:pt modelId="{E03158EC-55DE-4F52-9064-4B1E97857B96}" type="sibTrans" cxnId="{B6461007-2D34-4DDF-9875-B44554019653}">
      <dgm:prSet/>
      <dgm:spPr/>
      <dgm:t>
        <a:bodyPr/>
        <a:lstStyle/>
        <a:p>
          <a:endParaRPr lang="ru-RU" sz="2000"/>
        </a:p>
      </dgm:t>
    </dgm:pt>
    <dgm:pt modelId="{0A8FE27F-8DA3-4C5C-A41A-9F412FFCB4BF}" type="pres">
      <dgm:prSet presAssocID="{15165D01-B5EC-44A3-A622-3A288C153F3C}" presName="CompostProcess" presStyleCnt="0">
        <dgm:presLayoutVars>
          <dgm:dir/>
          <dgm:resizeHandles val="exact"/>
        </dgm:presLayoutVars>
      </dgm:prSet>
      <dgm:spPr/>
    </dgm:pt>
    <dgm:pt modelId="{68C4B519-835B-4F3E-B0C3-4F56ABDF5D02}" type="pres">
      <dgm:prSet presAssocID="{15165D01-B5EC-44A3-A622-3A288C153F3C}" presName="arrow" presStyleLbl="bgShp" presStyleIdx="0" presStyleCnt="1"/>
      <dgm:spPr/>
    </dgm:pt>
    <dgm:pt modelId="{44AFE745-789F-41DC-B991-8AF613B2C495}" type="pres">
      <dgm:prSet presAssocID="{15165D01-B5EC-44A3-A622-3A288C153F3C}" presName="linearProcess" presStyleCnt="0"/>
      <dgm:spPr/>
    </dgm:pt>
    <dgm:pt modelId="{60F3713B-0416-46F2-B03E-D6DFD06685F3}" type="pres">
      <dgm:prSet presAssocID="{92B01FE2-05A0-4F4A-A53A-F64656FC667E}" presName="textNode" presStyleLbl="node1" presStyleIdx="0" presStyleCnt="6" custLinFactNeighborX="939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AA70B6-5D30-4950-AB8D-BDA763D04F8A}" type="pres">
      <dgm:prSet presAssocID="{662E9425-3654-474F-89A7-C07E58CBA258}" presName="sibTrans" presStyleCnt="0"/>
      <dgm:spPr/>
    </dgm:pt>
    <dgm:pt modelId="{CF1C8082-46BF-4E28-8579-82C5AC8AF240}" type="pres">
      <dgm:prSet presAssocID="{B039ECD1-1D28-4286-9000-0D8DF1D58135}" presName="textNode" presStyleLbl="node1" presStyleIdx="1" presStyleCnt="6" custScaleX="122217" custLinFactNeighborX="29750" custLinFactNeighborY="-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82BC45-22D0-45B1-9C57-F6273B69D1D7}" type="pres">
      <dgm:prSet presAssocID="{BCF8DC30-A266-47A0-B32D-7F6C5108DF70}" presName="sibTrans" presStyleCnt="0"/>
      <dgm:spPr/>
    </dgm:pt>
    <dgm:pt modelId="{C4746C72-1D62-4952-9BC6-68F0A1855DA6}" type="pres">
      <dgm:prSet presAssocID="{B9FF21D2-2C14-40DF-8263-0869723022A7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BEF824-6C83-4876-93A4-D8E832B4918D}" type="pres">
      <dgm:prSet presAssocID="{CAC76E66-A679-4874-B0D8-3C13E90BF7E5}" presName="sibTrans" presStyleCnt="0"/>
      <dgm:spPr/>
    </dgm:pt>
    <dgm:pt modelId="{12ADAB80-3958-4149-BAB2-E1D25181FD34}" type="pres">
      <dgm:prSet presAssocID="{9D044583-F767-44B1-900B-38569B28A130}" presName="textNode" presStyleLbl="node1" presStyleIdx="3" presStyleCnt="6" custScaleX="115351" custLinFactNeighborX="-345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F2CDFB-AD23-49BF-AF5C-CB72A03831BE}" type="pres">
      <dgm:prSet presAssocID="{BE18572A-2034-43E4-942E-08A1A661B1AF}" presName="sibTrans" presStyleCnt="0"/>
      <dgm:spPr/>
    </dgm:pt>
    <dgm:pt modelId="{DE040AE4-3824-4B24-835E-9F427EBD44C8}" type="pres">
      <dgm:prSet presAssocID="{341B9446-68E9-4B70-AE43-DD19A94E4389}" presName="textNode" presStyleLbl="node1" presStyleIdx="4" presStyleCnt="6" custScaleX="110941" custLinFactNeighborX="-974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1A7A7F-EE4C-4163-BBE8-0E054D6AF0F4}" type="pres">
      <dgm:prSet presAssocID="{CD90E71F-DF8F-4030-A844-3C7BE0959514}" presName="sibTrans" presStyleCnt="0"/>
      <dgm:spPr/>
    </dgm:pt>
    <dgm:pt modelId="{5FCE613A-A720-4522-9A64-ACDEA1976B08}" type="pres">
      <dgm:prSet presAssocID="{A15D5A66-DAAF-4F88-BF0F-C5346ABA7BE7}" presName="textNode" presStyleLbl="node1" presStyleIdx="5" presStyleCnt="6" custLinFactX="-11200" custLinFactNeighborX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E12856-7538-40A4-B581-5BD7720AEF5A}" srcId="{15165D01-B5EC-44A3-A622-3A288C153F3C}" destId="{341B9446-68E9-4B70-AE43-DD19A94E4389}" srcOrd="4" destOrd="0" parTransId="{9D6F28D1-0C0D-45E6-B642-9A0F3F18A359}" sibTransId="{CD90E71F-DF8F-4030-A844-3C7BE0959514}"/>
    <dgm:cxn modelId="{9B6A9FA2-C9A0-445F-BDB0-706465B9748F}" type="presOf" srcId="{A15D5A66-DAAF-4F88-BF0F-C5346ABA7BE7}" destId="{5FCE613A-A720-4522-9A64-ACDEA1976B08}" srcOrd="0" destOrd="0" presId="urn:microsoft.com/office/officeart/2005/8/layout/hProcess9"/>
    <dgm:cxn modelId="{C437BC48-634C-414E-AE00-B0E6FF31C440}" type="presOf" srcId="{92B01FE2-05A0-4F4A-A53A-F64656FC667E}" destId="{60F3713B-0416-46F2-B03E-D6DFD06685F3}" srcOrd="0" destOrd="0" presId="urn:microsoft.com/office/officeart/2005/8/layout/hProcess9"/>
    <dgm:cxn modelId="{C41314D3-2794-42CE-AD8D-85D43F815F28}" srcId="{15165D01-B5EC-44A3-A622-3A288C153F3C}" destId="{B039ECD1-1D28-4286-9000-0D8DF1D58135}" srcOrd="1" destOrd="0" parTransId="{201BCE21-11DE-453F-9788-1404854AC558}" sibTransId="{BCF8DC30-A266-47A0-B32D-7F6C5108DF70}"/>
    <dgm:cxn modelId="{34EE31CA-1523-4131-9CF4-0462F56043C4}" type="presOf" srcId="{B9FF21D2-2C14-40DF-8263-0869723022A7}" destId="{C4746C72-1D62-4952-9BC6-68F0A1855DA6}" srcOrd="0" destOrd="0" presId="urn:microsoft.com/office/officeart/2005/8/layout/hProcess9"/>
    <dgm:cxn modelId="{DFCE1A98-92A5-46A2-BA16-7B07D724B473}" srcId="{15165D01-B5EC-44A3-A622-3A288C153F3C}" destId="{92B01FE2-05A0-4F4A-A53A-F64656FC667E}" srcOrd="0" destOrd="0" parTransId="{94B16A17-E686-4174-877E-3B83CF8D9B26}" sibTransId="{662E9425-3654-474F-89A7-C07E58CBA258}"/>
    <dgm:cxn modelId="{B6461007-2D34-4DDF-9875-B44554019653}" srcId="{15165D01-B5EC-44A3-A622-3A288C153F3C}" destId="{A15D5A66-DAAF-4F88-BF0F-C5346ABA7BE7}" srcOrd="5" destOrd="0" parTransId="{A8B3A2E0-0922-421A-A82E-2A86C51EB746}" sibTransId="{E03158EC-55DE-4F52-9064-4B1E97857B96}"/>
    <dgm:cxn modelId="{E6C62E5C-23CA-4023-B3F1-287B2D978AA6}" srcId="{15165D01-B5EC-44A3-A622-3A288C153F3C}" destId="{9D044583-F767-44B1-900B-38569B28A130}" srcOrd="3" destOrd="0" parTransId="{D74015F9-A0D4-4393-B894-3CEFA3E6BFB9}" sibTransId="{BE18572A-2034-43E4-942E-08A1A661B1AF}"/>
    <dgm:cxn modelId="{14F3D86E-8BD1-4ECA-A479-8B98609ED4B2}" type="presOf" srcId="{341B9446-68E9-4B70-AE43-DD19A94E4389}" destId="{DE040AE4-3824-4B24-835E-9F427EBD44C8}" srcOrd="0" destOrd="0" presId="urn:microsoft.com/office/officeart/2005/8/layout/hProcess9"/>
    <dgm:cxn modelId="{3F7B95CF-766F-470A-9D31-DBC1750AD189}" srcId="{15165D01-B5EC-44A3-A622-3A288C153F3C}" destId="{B9FF21D2-2C14-40DF-8263-0869723022A7}" srcOrd="2" destOrd="0" parTransId="{D1E19176-5EB7-4506-8411-B31ADA663C13}" sibTransId="{CAC76E66-A679-4874-B0D8-3C13E90BF7E5}"/>
    <dgm:cxn modelId="{97FE5541-2BEA-45BC-9EDD-396693F7CB8A}" type="presOf" srcId="{15165D01-B5EC-44A3-A622-3A288C153F3C}" destId="{0A8FE27F-8DA3-4C5C-A41A-9F412FFCB4BF}" srcOrd="0" destOrd="0" presId="urn:microsoft.com/office/officeart/2005/8/layout/hProcess9"/>
    <dgm:cxn modelId="{7F8426CC-A0B5-49BD-BF27-1A867CFD1B10}" type="presOf" srcId="{B039ECD1-1D28-4286-9000-0D8DF1D58135}" destId="{CF1C8082-46BF-4E28-8579-82C5AC8AF240}" srcOrd="0" destOrd="0" presId="urn:microsoft.com/office/officeart/2005/8/layout/hProcess9"/>
    <dgm:cxn modelId="{4230018F-F3F9-4589-8A92-1418A78F425D}" type="presOf" srcId="{9D044583-F767-44B1-900B-38569B28A130}" destId="{12ADAB80-3958-4149-BAB2-E1D25181FD34}" srcOrd="0" destOrd="0" presId="urn:microsoft.com/office/officeart/2005/8/layout/hProcess9"/>
    <dgm:cxn modelId="{26151A1A-0927-436D-8B68-D85B4ACBC802}" type="presParOf" srcId="{0A8FE27F-8DA3-4C5C-A41A-9F412FFCB4BF}" destId="{68C4B519-835B-4F3E-B0C3-4F56ABDF5D02}" srcOrd="0" destOrd="0" presId="urn:microsoft.com/office/officeart/2005/8/layout/hProcess9"/>
    <dgm:cxn modelId="{103AD695-2FCD-4122-A73E-C3ED77D62C7F}" type="presParOf" srcId="{0A8FE27F-8DA3-4C5C-A41A-9F412FFCB4BF}" destId="{44AFE745-789F-41DC-B991-8AF613B2C495}" srcOrd="1" destOrd="0" presId="urn:microsoft.com/office/officeart/2005/8/layout/hProcess9"/>
    <dgm:cxn modelId="{7B2653C1-6765-4E56-B865-FC6DBB5F9163}" type="presParOf" srcId="{44AFE745-789F-41DC-B991-8AF613B2C495}" destId="{60F3713B-0416-46F2-B03E-D6DFD06685F3}" srcOrd="0" destOrd="0" presId="urn:microsoft.com/office/officeart/2005/8/layout/hProcess9"/>
    <dgm:cxn modelId="{4EF7A9B8-D38A-48BA-99A5-F07BF2C23F7F}" type="presParOf" srcId="{44AFE745-789F-41DC-B991-8AF613B2C495}" destId="{17AA70B6-5D30-4950-AB8D-BDA763D04F8A}" srcOrd="1" destOrd="0" presId="urn:microsoft.com/office/officeart/2005/8/layout/hProcess9"/>
    <dgm:cxn modelId="{57E87E24-7FD7-4CD0-B6CB-50BE98947A0F}" type="presParOf" srcId="{44AFE745-789F-41DC-B991-8AF613B2C495}" destId="{CF1C8082-46BF-4E28-8579-82C5AC8AF240}" srcOrd="2" destOrd="0" presId="urn:microsoft.com/office/officeart/2005/8/layout/hProcess9"/>
    <dgm:cxn modelId="{10EB5125-3F9C-446A-94A0-198BEFC3AC33}" type="presParOf" srcId="{44AFE745-789F-41DC-B991-8AF613B2C495}" destId="{A082BC45-22D0-45B1-9C57-F6273B69D1D7}" srcOrd="3" destOrd="0" presId="urn:microsoft.com/office/officeart/2005/8/layout/hProcess9"/>
    <dgm:cxn modelId="{F72C9702-29CB-41A8-9A9B-2F325112AED3}" type="presParOf" srcId="{44AFE745-789F-41DC-B991-8AF613B2C495}" destId="{C4746C72-1D62-4952-9BC6-68F0A1855DA6}" srcOrd="4" destOrd="0" presId="urn:microsoft.com/office/officeart/2005/8/layout/hProcess9"/>
    <dgm:cxn modelId="{30C3D362-05E1-4178-BA9D-66B88BE9C2AA}" type="presParOf" srcId="{44AFE745-789F-41DC-B991-8AF613B2C495}" destId="{12BEF824-6C83-4876-93A4-D8E832B4918D}" srcOrd="5" destOrd="0" presId="urn:microsoft.com/office/officeart/2005/8/layout/hProcess9"/>
    <dgm:cxn modelId="{0C629811-DB82-4873-A111-02EA3E0C1A29}" type="presParOf" srcId="{44AFE745-789F-41DC-B991-8AF613B2C495}" destId="{12ADAB80-3958-4149-BAB2-E1D25181FD34}" srcOrd="6" destOrd="0" presId="urn:microsoft.com/office/officeart/2005/8/layout/hProcess9"/>
    <dgm:cxn modelId="{01775D12-0204-4088-9220-5F6CA128D148}" type="presParOf" srcId="{44AFE745-789F-41DC-B991-8AF613B2C495}" destId="{B6F2CDFB-AD23-49BF-AF5C-CB72A03831BE}" srcOrd="7" destOrd="0" presId="urn:microsoft.com/office/officeart/2005/8/layout/hProcess9"/>
    <dgm:cxn modelId="{22700D18-CE69-4E33-8C00-8834FDC7CE24}" type="presParOf" srcId="{44AFE745-789F-41DC-B991-8AF613B2C495}" destId="{DE040AE4-3824-4B24-835E-9F427EBD44C8}" srcOrd="8" destOrd="0" presId="urn:microsoft.com/office/officeart/2005/8/layout/hProcess9"/>
    <dgm:cxn modelId="{C831639D-8E66-4B55-B748-CE752F604989}" type="presParOf" srcId="{44AFE745-789F-41DC-B991-8AF613B2C495}" destId="{FF1A7A7F-EE4C-4163-BBE8-0E054D6AF0F4}" srcOrd="9" destOrd="0" presId="urn:microsoft.com/office/officeart/2005/8/layout/hProcess9"/>
    <dgm:cxn modelId="{455D34EB-908F-42BC-9F3E-43015E3B7EEF}" type="presParOf" srcId="{44AFE745-789F-41DC-B991-8AF613B2C495}" destId="{5FCE613A-A720-4522-9A64-ACDEA1976B08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8C4B519-835B-4F3E-B0C3-4F56ABDF5D02}">
      <dsp:nvSpPr>
        <dsp:cNvPr id="0" name=""/>
        <dsp:cNvSpPr/>
      </dsp:nvSpPr>
      <dsp:spPr>
        <a:xfrm>
          <a:off x="642941" y="0"/>
          <a:ext cx="7286676" cy="4063999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F3713B-0416-46F2-B03E-D6DFD06685F3}">
      <dsp:nvSpPr>
        <dsp:cNvPr id="0" name=""/>
        <dsp:cNvSpPr/>
      </dsp:nvSpPr>
      <dsp:spPr>
        <a:xfrm>
          <a:off x="186967" y="1219199"/>
          <a:ext cx="117035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</a:rPr>
            <a:t>постановочный</a:t>
          </a:r>
          <a:endParaRPr lang="ru-RU" sz="2000" kern="1200" dirty="0"/>
        </a:p>
      </dsp:txBody>
      <dsp:txXfrm>
        <a:off x="186967" y="1219199"/>
        <a:ext cx="1170355" cy="1625600"/>
      </dsp:txXfrm>
    </dsp:sp>
    <dsp:sp modelId="{CF1C8082-46BF-4E28-8579-82C5AC8AF240}">
      <dsp:nvSpPr>
        <dsp:cNvPr id="0" name=""/>
        <dsp:cNvSpPr/>
      </dsp:nvSpPr>
      <dsp:spPr>
        <a:xfrm>
          <a:off x="1427146" y="1214453"/>
          <a:ext cx="1430373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</a:rPr>
            <a:t>априорный</a:t>
          </a:r>
          <a:endParaRPr lang="ru-RU" sz="1800" kern="1200" dirty="0"/>
        </a:p>
      </dsp:txBody>
      <dsp:txXfrm>
        <a:off x="1427146" y="1214453"/>
        <a:ext cx="1430373" cy="1625600"/>
      </dsp:txXfrm>
    </dsp:sp>
    <dsp:sp modelId="{C4746C72-1D62-4952-9BC6-68F0A1855DA6}">
      <dsp:nvSpPr>
        <dsp:cNvPr id="0" name=""/>
        <dsp:cNvSpPr/>
      </dsp:nvSpPr>
      <dsp:spPr>
        <a:xfrm>
          <a:off x="2994549" y="1219199"/>
          <a:ext cx="117035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</a:rPr>
            <a:t>параметризация</a:t>
          </a:r>
          <a:endParaRPr lang="ru-RU" sz="2000" kern="1200" dirty="0"/>
        </a:p>
      </dsp:txBody>
      <dsp:txXfrm>
        <a:off x="2994549" y="1219199"/>
        <a:ext cx="1170355" cy="1625600"/>
      </dsp:txXfrm>
    </dsp:sp>
    <dsp:sp modelId="{12ADAB80-3958-4149-BAB2-E1D25181FD34}">
      <dsp:nvSpPr>
        <dsp:cNvPr id="0" name=""/>
        <dsp:cNvSpPr/>
      </dsp:nvSpPr>
      <dsp:spPr>
        <a:xfrm>
          <a:off x="4292636" y="1219199"/>
          <a:ext cx="1350016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</a:rPr>
            <a:t>информационный</a:t>
          </a:r>
          <a:endParaRPr lang="ru-RU" sz="2000" kern="1200" dirty="0"/>
        </a:p>
      </dsp:txBody>
      <dsp:txXfrm>
        <a:off x="4292636" y="1219199"/>
        <a:ext cx="1350016" cy="1625600"/>
      </dsp:txXfrm>
    </dsp:sp>
    <dsp:sp modelId="{DE040AE4-3824-4B24-835E-9F427EBD44C8}">
      <dsp:nvSpPr>
        <dsp:cNvPr id="0" name=""/>
        <dsp:cNvSpPr/>
      </dsp:nvSpPr>
      <dsp:spPr>
        <a:xfrm>
          <a:off x="5715040" y="1219199"/>
          <a:ext cx="1298403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</a:rPr>
            <a:t>идентификация модели</a:t>
          </a:r>
          <a:endParaRPr lang="ru-RU" sz="2000" kern="1200" dirty="0"/>
        </a:p>
      </dsp:txBody>
      <dsp:txXfrm>
        <a:off x="5715040" y="1219199"/>
        <a:ext cx="1298403" cy="1625600"/>
      </dsp:txXfrm>
    </dsp:sp>
    <dsp:sp modelId="{5FCE613A-A720-4522-9A64-ACDEA1976B08}">
      <dsp:nvSpPr>
        <dsp:cNvPr id="0" name=""/>
        <dsp:cNvSpPr/>
      </dsp:nvSpPr>
      <dsp:spPr>
        <a:xfrm>
          <a:off x="7072363" y="1219199"/>
          <a:ext cx="117035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</a:rPr>
            <a:t>верификация модели</a:t>
          </a:r>
          <a:endParaRPr lang="ru-RU" sz="2000" kern="1200" dirty="0"/>
        </a:p>
      </dsp:txBody>
      <dsp:txXfrm>
        <a:off x="7072363" y="1219199"/>
        <a:ext cx="1170355" cy="1625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7C81C-0EEE-4F78-A5F3-B303E8BC6763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A91FA2-8696-419B-8EE8-C875B24B1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91FA2-8696-419B-8EE8-C875B24B19B8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9F092-09D2-4DC8-84BF-FC499FEEE0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D3FA-63C1-4076-BAAB-088FAE71A9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01EE-7936-4F5F-92E2-F5D3189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2DBC8668-E616-4CBB-8E1C-FA28EDD2664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A8F44B9-5AD9-4E22-B903-6A3B18741FA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5E51A-A94E-4D5B-9CB7-FAE7C2807A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9CB56-7855-4234-8E6B-74565C40C9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6006F-9D57-413D-A0ED-D53DB8A087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D16E9-7E26-450E-AF6E-019CE2B7B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A1C94-AF4C-43EC-8DEF-0FE88E9B8A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9E07A-59B7-4CAF-970A-DB0FA829EC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3D992-1977-43F6-B0B5-42F424A0F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84F8A-DF00-4F65-B2F5-6160617BE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DAEA4-5498-43DF-9B85-48AC786E7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</a:rPr>
              <a:t>Введение в эконометрику</a:t>
            </a:r>
            <a:endParaRPr lang="ru-RU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800898"/>
          </a:xfrm>
        </p:spPr>
        <p:txBody>
          <a:bodyPr/>
          <a:lstStyle/>
          <a:p>
            <a:pPr algn="l"/>
            <a:r>
              <a:rPr lang="ru-RU" sz="3200" dirty="0" smtClean="0"/>
              <a:t>1. Понятие, цель и задачи эконометрики</a:t>
            </a:r>
          </a:p>
          <a:p>
            <a:pPr algn="l"/>
            <a:r>
              <a:rPr lang="ru-RU" sz="3200" dirty="0" smtClean="0"/>
              <a:t>2. Основные понятия и определения, используемые в эконометрике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500306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</a:rPr>
              <a:t>Предмет, методы и задачи эконометрики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684213" y="3344863"/>
            <a:ext cx="820896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342900"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Сторонник математического направления в буржуазной политэкономии. Внёс вклад в развитие эконометрии, в разработку методологии экономико-математического анализа (измерение функции полезности и производств. функции, построение индексов и др.); его определение эконометрии как синтеза экономической теории, статистики и математики разделяется многими буржуазными экономистами. Одним из первых разграничил сферы макро- и микроэкономического анализа, использовал в своей динамической макроэкономической модели цикла т. н. принцип акселерации. Большое внимание уделял вопросам экономического программирования. Предложенные им методы и модели экономического развития, а также принципы построения национальных счетов нашли широкое применение в деятельности бюджетных, статистических органов Норвегии и др. капиталистических стран. Нобелевская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премия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(1969).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3214678" y="571480"/>
            <a:ext cx="57150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Фриш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Frisch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Рагнар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Антон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Киттиль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(3.3.1895, Осло, - 31.1.1973, там же), норвежский экономист, член Норвежской АН (1931). Получил образование в университете г. Осло. Преподаватель (1925-1965), директор института экономики (1931-1965) университета г. Осло. Читал лекции по экономике в Йельском университете (1930) и Сорбонне (1933).</a:t>
            </a:r>
          </a:p>
        </p:txBody>
      </p:sp>
      <p:pic>
        <p:nvPicPr>
          <p:cNvPr id="25611" name="Picture 11" descr="Р Фриш1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14348" y="357166"/>
            <a:ext cx="2311393" cy="2836710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Формулировки определений понятия «эконометрика»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214422"/>
          <a:ext cx="8715436" cy="5452114"/>
        </p:xfrm>
        <a:graphic>
          <a:graphicData uri="http://schemas.openxmlformats.org/drawingml/2006/table">
            <a:tbl>
              <a:tblPr/>
              <a:tblGrid>
                <a:gridCol w="1714512"/>
                <a:gridCol w="7000924"/>
              </a:tblGrid>
              <a:tr h="357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Автор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723" marR="247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Содержание понятия «эконометрика»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723" marR="247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Р. Фриш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723" marR="247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«...есть единство трех составляющих - статистики, экономической теории и математики»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723" marR="247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1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Ц. Грилихес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723" marR="247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«...является одновременно нашим телескопом и 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нашим 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микроскопом для изучения окружающего 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экономического 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мира»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723" marR="247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Э. Маленво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723" marR="247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«...наполняет эмпирическим содержанием априорные экономические рассуждения»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723" marR="247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С. Фишер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723" marR="247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«...занимается разработкой и применением 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статистических 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методов для измерения взаимосвязей между экономическими переменными»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723" marR="247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1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С. Айвазян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723" marR="247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«...объединяет совокупность методов и моделей, 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позволяющих 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придавать количественные выражения качественным зависимостям»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723" marR="247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" name="Rectangle 71"/>
          <p:cNvSpPr>
            <a:spLocks noGrp="1" noChangeArrowheads="1"/>
          </p:cNvSpPr>
          <p:nvPr>
            <p:ph type="title"/>
          </p:nvPr>
        </p:nvSpPr>
        <p:spPr>
          <a:xfrm>
            <a:off x="500034" y="500042"/>
            <a:ext cx="8229600" cy="85725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</a:rPr>
              <a:t>Эконометрика и ее место в ряду других экономических и </a:t>
            </a:r>
            <a:r>
              <a:rPr lang="ru-RU" sz="2400" b="1" dirty="0" smtClean="0">
                <a:latin typeface="Times New Roman" pitchFamily="18" charset="0"/>
              </a:rPr>
              <a:t>статистических </a:t>
            </a:r>
            <a:r>
              <a:rPr lang="ru-RU" sz="2400" b="1" dirty="0">
                <a:latin typeface="Times New Roman" pitchFamily="18" charset="0"/>
              </a:rPr>
              <a:t>дисциплин</a:t>
            </a:r>
            <a:r>
              <a:rPr lang="ru-RU" sz="2400" b="1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928802"/>
            <a:ext cx="8215370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 algn="ctr">
              <a:buClr>
                <a:srgbClr val="EEECE1"/>
              </a:buClr>
              <a:buSzPct val="75000"/>
              <a:tabLst>
                <a:tab pos="157163" algn="l"/>
              </a:tabLs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ЭКОНОМЕТРИКА</a:t>
            </a:r>
            <a:endParaRPr lang="ru-RU" sz="1200" dirty="0" smtClean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06" y="2643182"/>
            <a:ext cx="2786082" cy="224676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buClr>
                <a:srgbClr val="EEECE1"/>
              </a:buClr>
              <a:buSzPct val="75000"/>
              <a:tabLst>
                <a:tab pos="157163" algn="l"/>
              </a:tabLst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ЭКОНОМИЧЕСКАЯ ТЕОРИЯ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(макро- и микроэкономика, математическая экономика)</a:t>
            </a:r>
          </a:p>
          <a:p>
            <a:pPr lvl="0" algn="ctr">
              <a:buClr>
                <a:srgbClr val="EEECE1"/>
              </a:buClr>
              <a:buSzPct val="75000"/>
              <a:tabLst>
                <a:tab pos="157163" algn="l"/>
              </a:tabLst>
            </a:pP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Clr>
                <a:srgbClr val="EEECE1"/>
              </a:buClr>
              <a:buSzPct val="75000"/>
              <a:tabLst>
                <a:tab pos="157163" algn="l"/>
              </a:tabLst>
            </a:pPr>
            <a:endParaRPr lang="ru-RU" sz="2000" dirty="0" smtClean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2643182"/>
            <a:ext cx="3143272" cy="224676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buClr>
                <a:srgbClr val="EEECE1"/>
              </a:buClr>
              <a:buSzPct val="75000"/>
              <a:tabLst>
                <a:tab pos="157163" algn="l"/>
              </a:tabLst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СОЦИАЛЬНО-ЭКОНОМИЧЕСКАЯ СТАТИСТИКА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(включая информационное обеспечение экономических исследований)</a:t>
            </a:r>
            <a:endParaRPr lang="ru-RU" sz="2000" dirty="0" smtClean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43636" y="2643182"/>
            <a:ext cx="2857520" cy="224676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buClr>
                <a:srgbClr val="EEECE1"/>
              </a:buClr>
              <a:buSzPct val="75000"/>
              <a:tabLst>
                <a:tab pos="157163" algn="l"/>
              </a:tabLst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ОСНОВЫ ТЕОРИИ ВЕРОЯТНОСТЕЙ И МАТЕМАТИЧЕСКОЙ СТАТИСТИКИ</a:t>
            </a:r>
          </a:p>
          <a:p>
            <a:pPr lvl="0" algn="ctr">
              <a:buClr>
                <a:srgbClr val="EEECE1"/>
              </a:buClr>
              <a:buSzPct val="75000"/>
              <a:tabLst>
                <a:tab pos="157163" algn="l"/>
              </a:tabLst>
            </a:pPr>
            <a:endParaRPr lang="ru-RU" sz="20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Clr>
                <a:srgbClr val="EEECE1"/>
              </a:buClr>
              <a:buSzPct val="75000"/>
              <a:tabLst>
                <a:tab pos="157163" algn="l"/>
              </a:tabLst>
            </a:pPr>
            <a:endParaRPr lang="ru-RU" sz="20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Clr>
                <a:srgbClr val="EEECE1"/>
              </a:buClr>
              <a:buSzPct val="75000"/>
              <a:tabLst>
                <a:tab pos="157163" algn="l"/>
              </a:tabLst>
            </a:pPr>
            <a:endParaRPr lang="ru-RU" sz="200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357430"/>
            <a:ext cx="4071966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Экономическая теория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86380" y="2357430"/>
            <a:ext cx="3357586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Эконометрика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1142976" y="1071546"/>
            <a:ext cx="6761723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Взаимосвязь эконометрики с другими науками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86380" y="3357562"/>
            <a:ext cx="3357586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Эконометрика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4429132"/>
            <a:ext cx="3357586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Эконометрика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3357562"/>
            <a:ext cx="4089196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Экономическая статистика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4429132"/>
            <a:ext cx="4071966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4643438" y="2285992"/>
            <a:ext cx="357190" cy="57150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4643438" y="3286124"/>
            <a:ext cx="357190" cy="57150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4643438" y="4357694"/>
            <a:ext cx="357190" cy="57150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1214422"/>
            <a:ext cx="8229600" cy="593709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>
                <a:latin typeface="Times New Roman" pitchFamily="18" charset="0"/>
              </a:rPr>
              <a:t>Задачи эконометрики как науки: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2428868"/>
            <a:ext cx="8229600" cy="2159002"/>
          </a:xfrm>
        </p:spPr>
        <p:txBody>
          <a:bodyPr>
            <a:noAutofit/>
          </a:bodyPr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ru-RU" sz="2400" b="1" dirty="0">
                <a:latin typeface="Times New Roman" pitchFamily="18" charset="0"/>
              </a:rPr>
              <a:t>По конечным прикладным целям: 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2400" b="1" dirty="0" smtClean="0">
                <a:latin typeface="Times New Roman" pitchFamily="18" charset="0"/>
              </a:rPr>
              <a:t>По </a:t>
            </a:r>
            <a:r>
              <a:rPr lang="ru-RU" sz="2400" b="1" dirty="0">
                <a:latin typeface="Times New Roman" pitchFamily="18" charset="0"/>
              </a:rPr>
              <a:t>уровню иерархии анализируемой экономической системы: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2400" b="1" dirty="0" smtClean="0">
                <a:latin typeface="Times New Roman" pitchFamily="18" charset="0"/>
              </a:rPr>
              <a:t>По </a:t>
            </a:r>
            <a:r>
              <a:rPr lang="ru-RU" sz="2400" b="1" dirty="0">
                <a:latin typeface="Times New Roman" pitchFamily="18" charset="0"/>
              </a:rPr>
              <a:t>профилю эконометрического моделирования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857232"/>
            <a:ext cx="8570912" cy="57150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100" b="1" dirty="0">
                <a:latin typeface="Times New Roman" pitchFamily="18" charset="0"/>
              </a:rPr>
              <a:t>Этапы построения эконометрической модели</a:t>
            </a:r>
            <a:r>
              <a:rPr lang="ru-RU" sz="4000" b="1" dirty="0"/>
              <a:t> 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214282" y="1785926"/>
          <a:ext cx="857256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571744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</a:rPr>
              <a:t>Основные понятия и определения используемые в эконометрике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4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3779" name="Rectangle 5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3809" name="Rectangle 8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73789" name="Group 61"/>
          <p:cNvGrpSpPr>
            <a:grpSpLocks noChangeAspect="1"/>
          </p:cNvGrpSpPr>
          <p:nvPr/>
        </p:nvGrpSpPr>
        <p:grpSpPr bwMode="auto">
          <a:xfrm>
            <a:off x="214282" y="1142984"/>
            <a:ext cx="8645868" cy="3857652"/>
            <a:chOff x="1428" y="1819"/>
            <a:chExt cx="10057" cy="4488"/>
          </a:xfrm>
        </p:grpSpPr>
        <p:sp>
          <p:nvSpPr>
            <p:cNvPr id="73808" name="AutoShape 80"/>
            <p:cNvSpPr>
              <a:spLocks noChangeAspect="1" noChangeArrowheads="1" noTextEdit="1"/>
            </p:cNvSpPr>
            <p:nvPr/>
          </p:nvSpPr>
          <p:spPr bwMode="auto">
            <a:xfrm>
              <a:off x="1428" y="1819"/>
              <a:ext cx="10057" cy="448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807" name="Text Box 79"/>
            <p:cNvSpPr txBox="1">
              <a:spLocks noChangeArrowheads="1"/>
            </p:cNvSpPr>
            <p:nvPr/>
          </p:nvSpPr>
          <p:spPr bwMode="auto">
            <a:xfrm>
              <a:off x="1428" y="3181"/>
              <a:ext cx="3384" cy="15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По признаку принадлежности к причине или следствию в причинно-следственных отношениях</a:t>
              </a:r>
              <a:endParaRPr kumimoji="0" lang="ru-RU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806" name="Text Box 78"/>
            <p:cNvSpPr txBox="1">
              <a:spLocks noChangeArrowheads="1"/>
            </p:cNvSpPr>
            <p:nvPr/>
          </p:nvSpPr>
          <p:spPr bwMode="auto">
            <a:xfrm>
              <a:off x="4912" y="3181"/>
              <a:ext cx="1837" cy="15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По признаку значений переменных</a:t>
              </a:r>
              <a:endParaRPr kumimoji="0" lang="ru-RU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805" name="Text Box 77"/>
            <p:cNvSpPr txBox="1">
              <a:spLocks noChangeArrowheads="1"/>
            </p:cNvSpPr>
            <p:nvPr/>
          </p:nvSpPr>
          <p:spPr bwMode="auto">
            <a:xfrm>
              <a:off x="6838" y="3181"/>
              <a:ext cx="1745" cy="15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По времени действия</a:t>
              </a:r>
              <a:endParaRPr kumimoji="0" lang="ru-RU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804" name="Text Box 76"/>
            <p:cNvSpPr txBox="1">
              <a:spLocks noChangeArrowheads="1"/>
            </p:cNvSpPr>
            <p:nvPr/>
          </p:nvSpPr>
          <p:spPr bwMode="auto">
            <a:xfrm>
              <a:off x="8701" y="3181"/>
              <a:ext cx="2784" cy="15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По отношению к месту нахождения в экономической системе</a:t>
              </a:r>
              <a:endParaRPr kumimoji="0" lang="ru-RU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803" name="Text Box 75"/>
            <p:cNvSpPr txBox="1">
              <a:spLocks noChangeArrowheads="1"/>
            </p:cNvSpPr>
            <p:nvPr/>
          </p:nvSpPr>
          <p:spPr bwMode="auto">
            <a:xfrm>
              <a:off x="2674" y="1907"/>
              <a:ext cx="7977" cy="48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Классификация переменных в эконометрике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802" name="Text Box 74"/>
            <p:cNvSpPr txBox="1">
              <a:spLocks noChangeArrowheads="1"/>
            </p:cNvSpPr>
            <p:nvPr/>
          </p:nvSpPr>
          <p:spPr bwMode="auto">
            <a:xfrm>
              <a:off x="1428" y="5249"/>
              <a:ext cx="2911" cy="10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</a:pPr>
              <a:r>
                <a:rPr kumimoji="0" lang="ru-RU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результатирующие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объясняющие 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801" name="AutoShape 73"/>
            <p:cNvSpPr>
              <a:spLocks noChangeShapeType="1"/>
            </p:cNvSpPr>
            <p:nvPr/>
          </p:nvSpPr>
          <p:spPr bwMode="auto">
            <a:xfrm rot="5400000">
              <a:off x="4442" y="1070"/>
              <a:ext cx="789" cy="3434"/>
            </a:xfrm>
            <a:prstGeom prst="bentConnector3">
              <a:avLst>
                <a:gd name="adj1" fmla="val 49935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800" name="Text Box 72"/>
            <p:cNvSpPr txBox="1">
              <a:spLocks noChangeArrowheads="1"/>
            </p:cNvSpPr>
            <p:nvPr/>
          </p:nvSpPr>
          <p:spPr bwMode="auto">
            <a:xfrm>
              <a:off x="4486" y="5249"/>
              <a:ext cx="2151" cy="10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числовые 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качественные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799" name="Text Box 71"/>
            <p:cNvSpPr txBox="1">
              <a:spLocks noChangeArrowheads="1"/>
            </p:cNvSpPr>
            <p:nvPr/>
          </p:nvSpPr>
          <p:spPr bwMode="auto">
            <a:xfrm>
              <a:off x="6749" y="5249"/>
              <a:ext cx="2029" cy="10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текущие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лаговые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798" name="Text Box 70"/>
            <p:cNvSpPr txBox="1">
              <a:spLocks noChangeArrowheads="1"/>
            </p:cNvSpPr>
            <p:nvPr/>
          </p:nvSpPr>
          <p:spPr bwMode="auto">
            <a:xfrm>
              <a:off x="8868" y="5249"/>
              <a:ext cx="2617" cy="10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эндогенные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экзогенные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797" name="AutoShape 69"/>
            <p:cNvSpPr>
              <a:spLocks noChangeShapeType="1"/>
            </p:cNvSpPr>
            <p:nvPr/>
          </p:nvSpPr>
          <p:spPr bwMode="auto">
            <a:xfrm rot="5400000">
              <a:off x="5798" y="2425"/>
              <a:ext cx="789" cy="723"/>
            </a:xfrm>
            <a:prstGeom prst="bentConnector3">
              <a:avLst>
                <a:gd name="adj1" fmla="val 49935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796" name="AutoShape 68"/>
            <p:cNvSpPr>
              <a:spLocks noChangeShapeType="1"/>
            </p:cNvSpPr>
            <p:nvPr/>
          </p:nvSpPr>
          <p:spPr bwMode="auto">
            <a:xfrm rot="16200000" flipH="1">
              <a:off x="6738" y="2208"/>
              <a:ext cx="789" cy="1157"/>
            </a:xfrm>
            <a:prstGeom prst="bentConnector3">
              <a:avLst>
                <a:gd name="adj1" fmla="val 49935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795" name="AutoShape 67"/>
            <p:cNvSpPr>
              <a:spLocks noChangeShapeType="1"/>
            </p:cNvSpPr>
            <p:nvPr/>
          </p:nvSpPr>
          <p:spPr bwMode="auto">
            <a:xfrm rot="16200000" flipH="1">
              <a:off x="7929" y="1017"/>
              <a:ext cx="789" cy="3539"/>
            </a:xfrm>
            <a:prstGeom prst="bentConnector3">
              <a:avLst>
                <a:gd name="adj1" fmla="val 49935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794" name="AutoShape 66"/>
            <p:cNvSpPr>
              <a:spLocks noChangeShapeType="1"/>
            </p:cNvSpPr>
            <p:nvPr/>
          </p:nvSpPr>
          <p:spPr bwMode="auto">
            <a:xfrm>
              <a:off x="5770" y="5705"/>
              <a:ext cx="1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793" name="AutoShape 65"/>
            <p:cNvSpPr>
              <a:spLocks noChangeShapeType="1"/>
            </p:cNvSpPr>
            <p:nvPr/>
          </p:nvSpPr>
          <p:spPr bwMode="auto">
            <a:xfrm rot="5400000">
              <a:off x="2743" y="4872"/>
              <a:ext cx="518" cy="236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792" name="AutoShape 64"/>
            <p:cNvSpPr>
              <a:spLocks noChangeShapeType="1"/>
            </p:cNvSpPr>
            <p:nvPr/>
          </p:nvSpPr>
          <p:spPr bwMode="auto">
            <a:xfrm rot="5400000">
              <a:off x="5438" y="4855"/>
              <a:ext cx="518" cy="269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791" name="AutoShape 63"/>
            <p:cNvSpPr>
              <a:spLocks noChangeShapeType="1"/>
            </p:cNvSpPr>
            <p:nvPr/>
          </p:nvSpPr>
          <p:spPr bwMode="auto">
            <a:xfrm rot="16200000" flipH="1">
              <a:off x="7479" y="4963"/>
              <a:ext cx="518" cy="5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790" name="AutoShape 62"/>
            <p:cNvSpPr>
              <a:spLocks noChangeShapeType="1"/>
            </p:cNvSpPr>
            <p:nvPr/>
          </p:nvSpPr>
          <p:spPr bwMode="auto">
            <a:xfrm rot="16200000" flipH="1">
              <a:off x="9876" y="4948"/>
              <a:ext cx="518" cy="84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L00105_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68580" y="1500174"/>
            <a:ext cx="3101882" cy="2428892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>
            <a:off x="6643702" y="2000240"/>
            <a:ext cx="714380" cy="200026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2714612" y="1000108"/>
            <a:ext cx="714380" cy="200026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428992" y="3929066"/>
            <a:ext cx="3143272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Промышленное предприятие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428604"/>
            <a:ext cx="7286676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Пример:  Зависимые и не зависимые переменные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2714612" y="3571876"/>
            <a:ext cx="714380" cy="200026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7429520" y="2753021"/>
            <a:ext cx="1500198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Прибыль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44" y="1571612"/>
            <a:ext cx="27146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X1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число работников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X2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объем выпущенной продукции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X3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объем оборотных средств</a:t>
            </a:r>
          </a:p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X4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объем основных средств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4143380"/>
            <a:ext cx="24288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конкурентов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цены на энергоносители</a:t>
            </a:r>
          </a:p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X6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фискальная политика государства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844" y="1071546"/>
            <a:ext cx="2571768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внутренние факторы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2844" y="3643314"/>
            <a:ext cx="2571768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внешние факторы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/>
      <p:bldP spid="12" grpId="0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429684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 dirty="0" err="1" smtClean="0">
                <a:latin typeface="Times New Roman" pitchFamily="18" charset="0"/>
              </a:rPr>
              <a:t>Доугерти</a:t>
            </a:r>
            <a:r>
              <a:rPr lang="ru-RU" sz="2000" b="1" dirty="0" smtClean="0">
                <a:latin typeface="Times New Roman" pitchFamily="18" charset="0"/>
              </a:rPr>
              <a:t>, К.</a:t>
            </a:r>
            <a:r>
              <a:rPr lang="ru-RU" sz="2000" dirty="0" smtClean="0">
                <a:latin typeface="Times New Roman" pitchFamily="18" charset="0"/>
              </a:rPr>
              <a:t> Введение в эконометрику: Пер. с англ.  – М.: ИНФРА-М. 2006. 432с. </a:t>
            </a:r>
            <a:r>
              <a:rPr lang="en-US" sz="2000" dirty="0" smtClean="0">
                <a:latin typeface="Times New Roman" pitchFamily="18" charset="0"/>
              </a:rPr>
              <a:t>ISBN   </a:t>
            </a:r>
            <a:r>
              <a:rPr lang="en-US" sz="2000" dirty="0" err="1" smtClean="0"/>
              <a:t>ISBN</a:t>
            </a:r>
            <a:r>
              <a:rPr lang="en-US" sz="2000" dirty="0" smtClean="0"/>
              <a:t>   5-16-001463-2</a:t>
            </a: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1214422"/>
            <a:ext cx="485775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Книга Кристофера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Доугерти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один из самых популярных вводных учебников эконометрики для студентов-экономистов. Во втором издании книги автор учел новейшие тенденции развития эконометрической теории и прикладного программного обеспечения, включив ряд новых глав и приложений. Книгу отличает доступность изложения, большое количество содержательных примеров, приложений, экономических комментариев. В то же время в ней представлен широкий круг эконометрических моделей и методов, необходимых экономисту - исследователю, практику, преподавателю.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Первое издание было рекомендовано Министерством образования в качестве учебника для студентов экономических специальностей вузов.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Доугерт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5" y="1214422"/>
            <a:ext cx="3445237" cy="4857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714488"/>
            <a:ext cx="3143272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Функциональные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987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1714488"/>
            <a:ext cx="1626265" cy="428628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>
            <a:off x="4286248" y="1643050"/>
            <a:ext cx="428628" cy="642942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857628"/>
            <a:ext cx="3143272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Корреляционные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4357686" y="3857628"/>
            <a:ext cx="428628" cy="642942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3929066"/>
            <a:ext cx="2289776" cy="42862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42910" y="357166"/>
            <a:ext cx="7929618" cy="95410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Виды взаимосвязей социально-экономических показателей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57570" y="2571744"/>
            <a:ext cx="1928810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Выручка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86512" y="2571744"/>
            <a:ext cx="2357454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Себестоимость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2571744"/>
            <a:ext cx="1714512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Прибыль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71736" y="2571744"/>
            <a:ext cx="357190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72132" y="2571744"/>
            <a:ext cx="345856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034" y="3181649"/>
            <a:ext cx="1714512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71736" y="3181649"/>
            <a:ext cx="357190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57554" y="3181649"/>
            <a:ext cx="1928810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i="1" dirty="0" smtClean="0"/>
              <a:t> </a:t>
            </a:r>
            <a:endParaRPr lang="ru-RU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5572132" y="3143248"/>
            <a:ext cx="345856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286512" y="3181649"/>
            <a:ext cx="2357454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2844" y="4572008"/>
            <a:ext cx="1214414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Прибыль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28728" y="4572008"/>
            <a:ext cx="285752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=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14744" y="4572008"/>
            <a:ext cx="285752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+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29322" y="4572008"/>
            <a:ext cx="285752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+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285984" y="4572008"/>
            <a:ext cx="1357322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число работников</a:t>
            </a:r>
          </a:p>
          <a:p>
            <a:pPr algn="ctr"/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572000" y="4572008"/>
            <a:ext cx="1285884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объем оборотных средств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786578" y="4572008"/>
            <a:ext cx="1357322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объем основных средств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8572528" y="4572008"/>
            <a:ext cx="428628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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85918" y="4572008"/>
            <a:ext cx="428628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b="1" i="1" dirty="0" smtClean="0"/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i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4071934" y="4572008"/>
            <a:ext cx="428628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b="1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6286512" y="4572008"/>
            <a:ext cx="428628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b="1" i="1" dirty="0" smtClean="0"/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b="1" i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214282" y="5643578"/>
            <a:ext cx="1214446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00166" y="5643578"/>
            <a:ext cx="357190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71670" y="5643578"/>
            <a:ext cx="500066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b="1" i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714612" y="5643578"/>
            <a:ext cx="714380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/>
          </a:p>
        </p:txBody>
      </p:sp>
      <p:sp>
        <p:nvSpPr>
          <p:cNvPr id="36" name="TextBox 35"/>
          <p:cNvSpPr txBox="1"/>
          <p:nvPr/>
        </p:nvSpPr>
        <p:spPr>
          <a:xfrm>
            <a:off x="3643306" y="5643578"/>
            <a:ext cx="285752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14810" y="5643578"/>
            <a:ext cx="500066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400" b="1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929190" y="5643578"/>
            <a:ext cx="714380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/>
          </a:p>
        </p:txBody>
      </p:sp>
      <p:sp>
        <p:nvSpPr>
          <p:cNvPr id="39" name="TextBox 38"/>
          <p:cNvSpPr txBox="1"/>
          <p:nvPr/>
        </p:nvSpPr>
        <p:spPr>
          <a:xfrm>
            <a:off x="5929322" y="5643578"/>
            <a:ext cx="285752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9388" y="5643578"/>
            <a:ext cx="500066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400" b="1" i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7143768" y="5643578"/>
            <a:ext cx="714380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/>
          </a:p>
        </p:txBody>
      </p:sp>
      <p:sp>
        <p:nvSpPr>
          <p:cNvPr id="42" name="TextBox 41"/>
          <p:cNvSpPr txBox="1"/>
          <p:nvPr/>
        </p:nvSpPr>
        <p:spPr>
          <a:xfrm>
            <a:off x="8429652" y="5643578"/>
            <a:ext cx="571504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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001024" y="5643578"/>
            <a:ext cx="285752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215338" y="4572008"/>
            <a:ext cx="285752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+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3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72705" name="Group 1"/>
          <p:cNvGrpSpPr>
            <a:grpSpLocks noChangeAspect="1"/>
          </p:cNvGrpSpPr>
          <p:nvPr/>
        </p:nvGrpSpPr>
        <p:grpSpPr bwMode="auto">
          <a:xfrm>
            <a:off x="357158" y="642918"/>
            <a:ext cx="8561280" cy="4929222"/>
            <a:chOff x="1142" y="9414"/>
            <a:chExt cx="9734" cy="5605"/>
          </a:xfrm>
        </p:grpSpPr>
        <p:sp>
          <p:nvSpPr>
            <p:cNvPr id="72733" name="AutoShape 29"/>
            <p:cNvSpPr>
              <a:spLocks noChangeAspect="1" noChangeArrowheads="1" noTextEdit="1"/>
            </p:cNvSpPr>
            <p:nvPr/>
          </p:nvSpPr>
          <p:spPr bwMode="auto">
            <a:xfrm>
              <a:off x="1142" y="9414"/>
              <a:ext cx="9734" cy="560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732" name="Text Box 28"/>
            <p:cNvSpPr txBox="1">
              <a:spLocks noChangeArrowheads="1"/>
            </p:cNvSpPr>
            <p:nvPr/>
          </p:nvSpPr>
          <p:spPr bwMode="auto">
            <a:xfrm>
              <a:off x="3091" y="9433"/>
              <a:ext cx="5604" cy="512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Виды регрессионных моделей</a:t>
              </a:r>
              <a:endPara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31" name="Text Box 27"/>
            <p:cNvSpPr txBox="1">
              <a:spLocks noChangeArrowheads="1"/>
            </p:cNvSpPr>
            <p:nvPr/>
          </p:nvSpPr>
          <p:spPr bwMode="auto">
            <a:xfrm>
              <a:off x="1142" y="10459"/>
              <a:ext cx="2218" cy="18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относительно числа переменных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30" name="Text Box 26"/>
            <p:cNvSpPr txBox="1">
              <a:spLocks noChangeArrowheads="1"/>
            </p:cNvSpPr>
            <p:nvPr/>
          </p:nvSpPr>
          <p:spPr bwMode="auto">
            <a:xfrm>
              <a:off x="3519" y="10459"/>
              <a:ext cx="2132" cy="18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относительно формы зависимости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29" name="Text Box 25"/>
            <p:cNvSpPr txBox="1">
              <a:spLocks noChangeArrowheads="1"/>
            </p:cNvSpPr>
            <p:nvPr/>
          </p:nvSpPr>
          <p:spPr bwMode="auto">
            <a:xfrm>
              <a:off x="5771" y="10459"/>
              <a:ext cx="2254" cy="18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в зависимости от характера регрессии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28" name="Text Box 24"/>
            <p:cNvSpPr txBox="1">
              <a:spLocks noChangeArrowheads="1"/>
            </p:cNvSpPr>
            <p:nvPr/>
          </p:nvSpPr>
          <p:spPr bwMode="auto">
            <a:xfrm>
              <a:off x="8182" y="10459"/>
              <a:ext cx="2558" cy="18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относительно типа соединения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27" name="Text Box 23"/>
            <p:cNvSpPr txBox="1">
              <a:spLocks noChangeArrowheads="1"/>
            </p:cNvSpPr>
            <p:nvPr/>
          </p:nvSpPr>
          <p:spPr bwMode="auto">
            <a:xfrm>
              <a:off x="1142" y="12604"/>
              <a:ext cx="1079" cy="24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vert270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парная 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26" name="Text Box 22"/>
            <p:cNvSpPr txBox="1">
              <a:spLocks noChangeArrowheads="1"/>
            </p:cNvSpPr>
            <p:nvPr/>
          </p:nvSpPr>
          <p:spPr bwMode="auto">
            <a:xfrm>
              <a:off x="2341" y="12604"/>
              <a:ext cx="1019" cy="24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vert270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множественная 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25" name="Text Box 21"/>
            <p:cNvSpPr txBox="1">
              <a:spLocks noChangeArrowheads="1"/>
            </p:cNvSpPr>
            <p:nvPr/>
          </p:nvSpPr>
          <p:spPr bwMode="auto">
            <a:xfrm>
              <a:off x="3519" y="12604"/>
              <a:ext cx="1027" cy="24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vert270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линейная 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24" name="Text Box 20"/>
            <p:cNvSpPr txBox="1">
              <a:spLocks noChangeArrowheads="1"/>
            </p:cNvSpPr>
            <p:nvPr/>
          </p:nvSpPr>
          <p:spPr bwMode="auto">
            <a:xfrm>
              <a:off x="4644" y="12604"/>
              <a:ext cx="1007" cy="24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vert270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не линейная 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23" name="Text Box 19"/>
            <p:cNvSpPr txBox="1">
              <a:spLocks noChangeArrowheads="1"/>
            </p:cNvSpPr>
            <p:nvPr/>
          </p:nvSpPr>
          <p:spPr bwMode="auto">
            <a:xfrm>
              <a:off x="5771" y="12604"/>
              <a:ext cx="1054" cy="24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vert270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положительная (прямая)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22" name="Text Box 18"/>
            <p:cNvSpPr txBox="1">
              <a:spLocks noChangeArrowheads="1"/>
            </p:cNvSpPr>
            <p:nvPr/>
          </p:nvSpPr>
          <p:spPr bwMode="auto">
            <a:xfrm>
              <a:off x="6911" y="12604"/>
              <a:ext cx="1085" cy="24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vert270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отрицательная (обратная)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21" name="Text Box 17"/>
            <p:cNvSpPr txBox="1">
              <a:spLocks noChangeArrowheads="1"/>
            </p:cNvSpPr>
            <p:nvPr/>
          </p:nvSpPr>
          <p:spPr bwMode="auto">
            <a:xfrm>
              <a:off x="8182" y="12604"/>
              <a:ext cx="678" cy="24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vert270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непосредственная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20" name="Text Box 16"/>
            <p:cNvSpPr txBox="1">
              <a:spLocks noChangeArrowheads="1"/>
            </p:cNvSpPr>
            <p:nvPr/>
          </p:nvSpPr>
          <p:spPr bwMode="auto">
            <a:xfrm>
              <a:off x="9027" y="12604"/>
              <a:ext cx="678" cy="24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vert270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косвенная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19" name="Text Box 15"/>
            <p:cNvSpPr txBox="1">
              <a:spLocks noChangeArrowheads="1"/>
            </p:cNvSpPr>
            <p:nvPr/>
          </p:nvSpPr>
          <p:spPr bwMode="auto">
            <a:xfrm>
              <a:off x="9837" y="12604"/>
              <a:ext cx="903" cy="24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vert270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нонсенс-регрессия (ложная )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18" name="AutoShape 14"/>
            <p:cNvSpPr>
              <a:spLocks noChangeShapeType="1"/>
            </p:cNvSpPr>
            <p:nvPr/>
          </p:nvSpPr>
          <p:spPr bwMode="auto">
            <a:xfrm rot="5400000">
              <a:off x="3866" y="8330"/>
              <a:ext cx="514" cy="374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717" name="AutoShape 13"/>
            <p:cNvSpPr>
              <a:spLocks noChangeShapeType="1"/>
            </p:cNvSpPr>
            <p:nvPr/>
          </p:nvSpPr>
          <p:spPr bwMode="auto">
            <a:xfrm rot="5400000">
              <a:off x="5033" y="9497"/>
              <a:ext cx="514" cy="1409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716" name="AutoShape 12"/>
            <p:cNvSpPr>
              <a:spLocks noChangeShapeType="1"/>
            </p:cNvSpPr>
            <p:nvPr/>
          </p:nvSpPr>
          <p:spPr bwMode="auto">
            <a:xfrm rot="16200000" flipH="1">
              <a:off x="6189" y="9750"/>
              <a:ext cx="514" cy="904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715" name="AutoShape 11"/>
            <p:cNvSpPr>
              <a:spLocks noChangeShapeType="1"/>
            </p:cNvSpPr>
            <p:nvPr/>
          </p:nvSpPr>
          <p:spPr bwMode="auto">
            <a:xfrm rot="16200000" flipH="1">
              <a:off x="7471" y="8468"/>
              <a:ext cx="514" cy="3467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714" name="AutoShape 10"/>
            <p:cNvSpPr>
              <a:spLocks noChangeShapeType="1"/>
            </p:cNvSpPr>
            <p:nvPr/>
          </p:nvSpPr>
          <p:spPr bwMode="auto">
            <a:xfrm rot="5400000">
              <a:off x="1832" y="12184"/>
              <a:ext cx="270" cy="569"/>
            </a:xfrm>
            <a:prstGeom prst="bentConnector3">
              <a:avLst>
                <a:gd name="adj1" fmla="val 4963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713" name="AutoShape 9"/>
            <p:cNvSpPr>
              <a:spLocks noChangeShapeType="1"/>
            </p:cNvSpPr>
            <p:nvPr/>
          </p:nvSpPr>
          <p:spPr bwMode="auto">
            <a:xfrm rot="16200000" flipH="1">
              <a:off x="2416" y="12169"/>
              <a:ext cx="270" cy="599"/>
            </a:xfrm>
            <a:prstGeom prst="bentConnector3">
              <a:avLst>
                <a:gd name="adj1" fmla="val 4963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712" name="AutoShape 8"/>
            <p:cNvSpPr>
              <a:spLocks noChangeShapeType="1"/>
            </p:cNvSpPr>
            <p:nvPr/>
          </p:nvSpPr>
          <p:spPr bwMode="auto">
            <a:xfrm rot="5400000">
              <a:off x="4174" y="12193"/>
              <a:ext cx="270" cy="552"/>
            </a:xfrm>
            <a:prstGeom prst="bentConnector3">
              <a:avLst>
                <a:gd name="adj1" fmla="val 4963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711" name="AutoShape 7"/>
            <p:cNvSpPr>
              <a:spLocks noChangeShapeType="1"/>
            </p:cNvSpPr>
            <p:nvPr/>
          </p:nvSpPr>
          <p:spPr bwMode="auto">
            <a:xfrm rot="16200000" flipH="1">
              <a:off x="4732" y="12187"/>
              <a:ext cx="270" cy="564"/>
            </a:xfrm>
            <a:prstGeom prst="bentConnector3">
              <a:avLst>
                <a:gd name="adj1" fmla="val 4963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710" name="AutoShape 6"/>
            <p:cNvSpPr>
              <a:spLocks noChangeShapeType="1"/>
            </p:cNvSpPr>
            <p:nvPr/>
          </p:nvSpPr>
          <p:spPr bwMode="auto">
            <a:xfrm rot="5400000">
              <a:off x="6463" y="12169"/>
              <a:ext cx="270" cy="600"/>
            </a:xfrm>
            <a:prstGeom prst="bentConnector3">
              <a:avLst>
                <a:gd name="adj1" fmla="val 4963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709" name="AutoShape 5"/>
            <p:cNvSpPr>
              <a:spLocks noChangeShapeType="1"/>
            </p:cNvSpPr>
            <p:nvPr/>
          </p:nvSpPr>
          <p:spPr bwMode="auto">
            <a:xfrm rot="16200000" flipH="1">
              <a:off x="7041" y="12191"/>
              <a:ext cx="270" cy="556"/>
            </a:xfrm>
            <a:prstGeom prst="bentConnector3">
              <a:avLst>
                <a:gd name="adj1" fmla="val 4963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708" name="AutoShape 4"/>
            <p:cNvSpPr>
              <a:spLocks noChangeShapeType="1"/>
            </p:cNvSpPr>
            <p:nvPr/>
          </p:nvSpPr>
          <p:spPr bwMode="auto">
            <a:xfrm rot="5400000">
              <a:off x="8856" y="11999"/>
              <a:ext cx="270" cy="940"/>
            </a:xfrm>
            <a:prstGeom prst="bentConnector3">
              <a:avLst>
                <a:gd name="adj1" fmla="val 4963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707" name="AutoShape 3"/>
            <p:cNvSpPr>
              <a:spLocks noChangeShapeType="1"/>
            </p:cNvSpPr>
            <p:nvPr/>
          </p:nvSpPr>
          <p:spPr bwMode="auto">
            <a:xfrm rot="16200000" flipH="1">
              <a:off x="9740" y="12055"/>
              <a:ext cx="270" cy="828"/>
            </a:xfrm>
            <a:prstGeom prst="bentConnector3">
              <a:avLst>
                <a:gd name="adj1" fmla="val 4963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706" name="AutoShape 2"/>
            <p:cNvSpPr>
              <a:spLocks noChangeShapeType="1"/>
            </p:cNvSpPr>
            <p:nvPr/>
          </p:nvSpPr>
          <p:spPr bwMode="auto">
            <a:xfrm rot="5400000">
              <a:off x="9279" y="12421"/>
              <a:ext cx="270" cy="95"/>
            </a:xfrm>
            <a:prstGeom prst="bentConnector3">
              <a:avLst>
                <a:gd name="adj1" fmla="val 4963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80897" name="Group 1"/>
          <p:cNvGrpSpPr>
            <a:grpSpLocks noChangeAspect="1"/>
          </p:cNvGrpSpPr>
          <p:nvPr/>
        </p:nvGrpSpPr>
        <p:grpSpPr bwMode="auto">
          <a:xfrm>
            <a:off x="2567321" y="285728"/>
            <a:ext cx="3576315" cy="2000087"/>
            <a:chOff x="1886" y="9476"/>
            <a:chExt cx="3239" cy="1812"/>
          </a:xfrm>
        </p:grpSpPr>
        <p:sp>
          <p:nvSpPr>
            <p:cNvPr id="80904" name="AutoShape 8"/>
            <p:cNvSpPr>
              <a:spLocks noChangeAspect="1" noChangeArrowheads="1" noTextEdit="1"/>
            </p:cNvSpPr>
            <p:nvPr/>
          </p:nvSpPr>
          <p:spPr bwMode="auto">
            <a:xfrm>
              <a:off x="2015" y="9476"/>
              <a:ext cx="3110" cy="161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903" name="AutoShape 7"/>
            <p:cNvSpPr>
              <a:spLocks noChangeArrowheads="1"/>
            </p:cNvSpPr>
            <p:nvPr/>
          </p:nvSpPr>
          <p:spPr bwMode="auto">
            <a:xfrm>
              <a:off x="1886" y="9821"/>
              <a:ext cx="1155" cy="1046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902" name="AutoShape 6"/>
            <p:cNvSpPr>
              <a:spLocks noChangeArrowheads="1"/>
            </p:cNvSpPr>
            <p:nvPr/>
          </p:nvSpPr>
          <p:spPr bwMode="auto">
            <a:xfrm>
              <a:off x="3720" y="9821"/>
              <a:ext cx="1156" cy="1046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901" name="AutoShape 5"/>
            <p:cNvSpPr>
              <a:spLocks noChangeShapeType="1"/>
            </p:cNvSpPr>
            <p:nvPr/>
          </p:nvSpPr>
          <p:spPr bwMode="auto">
            <a:xfrm>
              <a:off x="3041" y="10344"/>
              <a:ext cx="679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900" name="Text Box 4"/>
            <p:cNvSpPr txBox="1">
              <a:spLocks noChangeArrowheads="1"/>
            </p:cNvSpPr>
            <p:nvPr/>
          </p:nvSpPr>
          <p:spPr bwMode="auto">
            <a:xfrm>
              <a:off x="2125" y="9970"/>
              <a:ext cx="730" cy="61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x</a:t>
              </a: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899" name="Text Box 3"/>
            <p:cNvSpPr txBox="1">
              <a:spLocks noChangeArrowheads="1"/>
            </p:cNvSpPr>
            <p:nvPr/>
          </p:nvSpPr>
          <p:spPr bwMode="auto">
            <a:xfrm>
              <a:off x="3918" y="9956"/>
              <a:ext cx="730" cy="61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y</a:t>
              </a: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898" name="Text Box 2"/>
            <p:cNvSpPr txBox="1">
              <a:spLocks noChangeArrowheads="1"/>
            </p:cNvSpPr>
            <p:nvPr/>
          </p:nvSpPr>
          <p:spPr bwMode="auto">
            <a:xfrm>
              <a:off x="1886" y="10867"/>
              <a:ext cx="3108" cy="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Парная регрессия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092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80910" name="Group 14"/>
          <p:cNvGrpSpPr>
            <a:grpSpLocks noChangeAspect="1"/>
          </p:cNvGrpSpPr>
          <p:nvPr/>
        </p:nvGrpSpPr>
        <p:grpSpPr bwMode="auto">
          <a:xfrm>
            <a:off x="2000232" y="2428868"/>
            <a:ext cx="4572032" cy="4052789"/>
            <a:chOff x="1886" y="9795"/>
            <a:chExt cx="3390" cy="3005"/>
          </a:xfrm>
        </p:grpSpPr>
        <p:sp>
          <p:nvSpPr>
            <p:cNvPr id="80923" name="AutoShape 27"/>
            <p:cNvSpPr>
              <a:spLocks noChangeAspect="1" noChangeArrowheads="1" noTextEdit="1"/>
            </p:cNvSpPr>
            <p:nvPr/>
          </p:nvSpPr>
          <p:spPr bwMode="auto">
            <a:xfrm>
              <a:off x="1886" y="9795"/>
              <a:ext cx="3390" cy="300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922" name="AutoShape 26"/>
            <p:cNvSpPr>
              <a:spLocks noChangeArrowheads="1"/>
            </p:cNvSpPr>
            <p:nvPr/>
          </p:nvSpPr>
          <p:spPr bwMode="auto">
            <a:xfrm>
              <a:off x="1912" y="10651"/>
              <a:ext cx="849" cy="824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921" name="AutoShape 25"/>
            <p:cNvSpPr>
              <a:spLocks noChangeArrowheads="1"/>
            </p:cNvSpPr>
            <p:nvPr/>
          </p:nvSpPr>
          <p:spPr bwMode="auto">
            <a:xfrm>
              <a:off x="1912" y="9795"/>
              <a:ext cx="849" cy="824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920" name="AutoShape 24"/>
            <p:cNvSpPr>
              <a:spLocks noChangeArrowheads="1"/>
            </p:cNvSpPr>
            <p:nvPr/>
          </p:nvSpPr>
          <p:spPr bwMode="auto">
            <a:xfrm>
              <a:off x="1912" y="11553"/>
              <a:ext cx="849" cy="824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919" name="AutoShape 23"/>
            <p:cNvSpPr>
              <a:spLocks noChangeArrowheads="1"/>
            </p:cNvSpPr>
            <p:nvPr/>
          </p:nvSpPr>
          <p:spPr bwMode="auto">
            <a:xfrm>
              <a:off x="4057" y="10651"/>
              <a:ext cx="849" cy="824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918" name="Text Box 22"/>
            <p:cNvSpPr txBox="1">
              <a:spLocks noChangeArrowheads="1"/>
            </p:cNvSpPr>
            <p:nvPr/>
          </p:nvSpPr>
          <p:spPr bwMode="auto">
            <a:xfrm>
              <a:off x="4156" y="10717"/>
              <a:ext cx="730" cy="6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y</a:t>
              </a: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917" name="Text Box 21"/>
            <p:cNvSpPr txBox="1">
              <a:spLocks noChangeArrowheads="1"/>
            </p:cNvSpPr>
            <p:nvPr/>
          </p:nvSpPr>
          <p:spPr bwMode="auto">
            <a:xfrm>
              <a:off x="2031" y="9879"/>
              <a:ext cx="730" cy="6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x</a:t>
              </a:r>
              <a:r>
                <a:rPr kumimoji="0" lang="en-US" sz="2800" b="0" i="1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1</a:t>
              </a: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916" name="Text Box 20"/>
            <p:cNvSpPr txBox="1">
              <a:spLocks noChangeArrowheads="1"/>
            </p:cNvSpPr>
            <p:nvPr/>
          </p:nvSpPr>
          <p:spPr bwMode="auto">
            <a:xfrm>
              <a:off x="2031" y="10717"/>
              <a:ext cx="730" cy="6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x</a:t>
              </a:r>
              <a:r>
                <a:rPr kumimoji="0" lang="en-US" sz="2800" b="0" i="1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2</a:t>
              </a: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915" name="Text Box 19"/>
            <p:cNvSpPr txBox="1">
              <a:spLocks noChangeArrowheads="1"/>
            </p:cNvSpPr>
            <p:nvPr/>
          </p:nvSpPr>
          <p:spPr bwMode="auto">
            <a:xfrm>
              <a:off x="2031" y="11602"/>
              <a:ext cx="730" cy="6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x</a:t>
              </a:r>
              <a:r>
                <a:rPr kumimoji="0" lang="en-US" sz="2800" b="0" i="1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3</a:t>
              </a: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914" name="AutoShape 18"/>
            <p:cNvSpPr>
              <a:spLocks noChangeShapeType="1"/>
            </p:cNvSpPr>
            <p:nvPr/>
          </p:nvSpPr>
          <p:spPr bwMode="auto">
            <a:xfrm>
              <a:off x="2761" y="10207"/>
              <a:ext cx="1420" cy="56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913" name="AutoShape 17"/>
            <p:cNvSpPr>
              <a:spLocks noChangeShapeType="1"/>
            </p:cNvSpPr>
            <p:nvPr/>
          </p:nvSpPr>
          <p:spPr bwMode="auto">
            <a:xfrm>
              <a:off x="2761" y="11063"/>
              <a:ext cx="1296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912" name="AutoShape 16"/>
            <p:cNvSpPr>
              <a:spLocks noChangeShapeType="1"/>
            </p:cNvSpPr>
            <p:nvPr/>
          </p:nvSpPr>
          <p:spPr bwMode="auto">
            <a:xfrm flipV="1">
              <a:off x="2761" y="11354"/>
              <a:ext cx="1420" cy="61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911" name="Text Box 15"/>
            <p:cNvSpPr txBox="1">
              <a:spLocks noChangeArrowheads="1"/>
            </p:cNvSpPr>
            <p:nvPr/>
          </p:nvSpPr>
          <p:spPr bwMode="auto">
            <a:xfrm>
              <a:off x="2028" y="12377"/>
              <a:ext cx="3108" cy="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Множественная регрессия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81921" name="Group 1"/>
          <p:cNvGrpSpPr>
            <a:grpSpLocks noChangeAspect="1"/>
          </p:cNvGrpSpPr>
          <p:nvPr/>
        </p:nvGrpSpPr>
        <p:grpSpPr bwMode="auto">
          <a:xfrm>
            <a:off x="571472" y="285728"/>
            <a:ext cx="3225753" cy="1677704"/>
            <a:chOff x="1886" y="9735"/>
            <a:chExt cx="3110" cy="1618"/>
          </a:xfrm>
        </p:grpSpPr>
        <p:sp>
          <p:nvSpPr>
            <p:cNvPr id="81928" name="AutoShape 8"/>
            <p:cNvSpPr>
              <a:spLocks noChangeAspect="1" noChangeArrowheads="1" noTextEdit="1"/>
            </p:cNvSpPr>
            <p:nvPr/>
          </p:nvSpPr>
          <p:spPr bwMode="auto">
            <a:xfrm>
              <a:off x="1886" y="9735"/>
              <a:ext cx="3110" cy="161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927" name="AutoShape 7"/>
            <p:cNvSpPr>
              <a:spLocks noChangeArrowheads="1"/>
            </p:cNvSpPr>
            <p:nvPr/>
          </p:nvSpPr>
          <p:spPr bwMode="auto">
            <a:xfrm>
              <a:off x="1886" y="9821"/>
              <a:ext cx="1155" cy="1046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926" name="AutoShape 6"/>
            <p:cNvSpPr>
              <a:spLocks noChangeArrowheads="1"/>
            </p:cNvSpPr>
            <p:nvPr/>
          </p:nvSpPr>
          <p:spPr bwMode="auto">
            <a:xfrm>
              <a:off x="3720" y="9821"/>
              <a:ext cx="1156" cy="1046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925" name="AutoShape 5"/>
            <p:cNvSpPr>
              <a:spLocks noChangeShapeType="1"/>
            </p:cNvSpPr>
            <p:nvPr/>
          </p:nvSpPr>
          <p:spPr bwMode="auto">
            <a:xfrm>
              <a:off x="3041" y="10344"/>
              <a:ext cx="679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924" name="Text Box 4"/>
            <p:cNvSpPr txBox="1">
              <a:spLocks noChangeArrowheads="1"/>
            </p:cNvSpPr>
            <p:nvPr/>
          </p:nvSpPr>
          <p:spPr bwMode="auto">
            <a:xfrm>
              <a:off x="2125" y="9970"/>
              <a:ext cx="730" cy="61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x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923" name="Text Box 3"/>
            <p:cNvSpPr txBox="1">
              <a:spLocks noChangeArrowheads="1"/>
            </p:cNvSpPr>
            <p:nvPr/>
          </p:nvSpPr>
          <p:spPr bwMode="auto">
            <a:xfrm>
              <a:off x="3918" y="9956"/>
              <a:ext cx="730" cy="61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y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922" name="Text Box 2"/>
            <p:cNvSpPr txBox="1">
              <a:spLocks noChangeArrowheads="1"/>
            </p:cNvSpPr>
            <p:nvPr/>
          </p:nvSpPr>
          <p:spPr bwMode="auto">
            <a:xfrm>
              <a:off x="1886" y="10867"/>
              <a:ext cx="3108" cy="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Линейная  регрессия</a:t>
              </a: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193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4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81935" name="Group 15"/>
          <p:cNvGrpSpPr>
            <a:grpSpLocks noChangeAspect="1"/>
          </p:cNvGrpSpPr>
          <p:nvPr/>
        </p:nvGrpSpPr>
        <p:grpSpPr bwMode="auto">
          <a:xfrm>
            <a:off x="5072066" y="285728"/>
            <a:ext cx="3241650" cy="1685971"/>
            <a:chOff x="1886" y="9735"/>
            <a:chExt cx="3110" cy="1618"/>
          </a:xfrm>
        </p:grpSpPr>
        <p:sp>
          <p:nvSpPr>
            <p:cNvPr id="81942" name="AutoShape 22"/>
            <p:cNvSpPr>
              <a:spLocks noChangeAspect="1" noChangeArrowheads="1" noTextEdit="1"/>
            </p:cNvSpPr>
            <p:nvPr/>
          </p:nvSpPr>
          <p:spPr bwMode="auto">
            <a:xfrm>
              <a:off x="1886" y="9735"/>
              <a:ext cx="3110" cy="161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941" name="AutoShape 21"/>
            <p:cNvSpPr>
              <a:spLocks noChangeArrowheads="1"/>
            </p:cNvSpPr>
            <p:nvPr/>
          </p:nvSpPr>
          <p:spPr bwMode="auto">
            <a:xfrm>
              <a:off x="1886" y="9821"/>
              <a:ext cx="1155" cy="1046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940" name="AutoShape 20"/>
            <p:cNvSpPr>
              <a:spLocks noChangeArrowheads="1"/>
            </p:cNvSpPr>
            <p:nvPr/>
          </p:nvSpPr>
          <p:spPr bwMode="auto">
            <a:xfrm>
              <a:off x="3720" y="9821"/>
              <a:ext cx="1156" cy="1046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939" name="AutoShape 19"/>
            <p:cNvSpPr>
              <a:spLocks noChangeShapeType="1"/>
            </p:cNvSpPr>
            <p:nvPr/>
          </p:nvSpPr>
          <p:spPr bwMode="auto">
            <a:xfrm>
              <a:off x="3041" y="10344"/>
              <a:ext cx="679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938" name="Text Box 18"/>
            <p:cNvSpPr txBox="1">
              <a:spLocks noChangeArrowheads="1"/>
            </p:cNvSpPr>
            <p:nvPr/>
          </p:nvSpPr>
          <p:spPr bwMode="auto">
            <a:xfrm>
              <a:off x="2125" y="9970"/>
              <a:ext cx="730" cy="61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x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937" name="Text Box 17"/>
            <p:cNvSpPr txBox="1">
              <a:spLocks noChangeArrowheads="1"/>
            </p:cNvSpPr>
            <p:nvPr/>
          </p:nvSpPr>
          <p:spPr bwMode="auto">
            <a:xfrm>
              <a:off x="3918" y="9956"/>
              <a:ext cx="730" cy="61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y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936" name="Text Box 16"/>
            <p:cNvSpPr txBox="1">
              <a:spLocks noChangeArrowheads="1"/>
            </p:cNvSpPr>
            <p:nvPr/>
          </p:nvSpPr>
          <p:spPr bwMode="auto">
            <a:xfrm>
              <a:off x="1886" y="10867"/>
              <a:ext cx="3108" cy="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Нелинейная  регрессия</a:t>
              </a: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194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1949" name="Object 29"/>
          <p:cNvGraphicFramePr>
            <a:graphicFrameLocks noChangeAspect="1"/>
          </p:cNvGraphicFramePr>
          <p:nvPr/>
        </p:nvGraphicFramePr>
        <p:xfrm>
          <a:off x="71406" y="2214554"/>
          <a:ext cx="4495811" cy="3371858"/>
        </p:xfrm>
        <a:graphic>
          <a:graphicData uri="http://schemas.openxmlformats.org/presentationml/2006/ole">
            <p:oleObj spid="_x0000_s81949" name="Графика" r:id="rId3" imgW="5943600" imgH="4457880" progId="">
              <p:embed/>
            </p:oleObj>
          </a:graphicData>
        </a:graphic>
      </p:graphicFrame>
      <p:graphicFrame>
        <p:nvGraphicFramePr>
          <p:cNvPr id="81950" name="Object 30"/>
          <p:cNvGraphicFramePr>
            <a:graphicFrameLocks noChangeAspect="1"/>
          </p:cNvGraphicFramePr>
          <p:nvPr/>
        </p:nvGraphicFramePr>
        <p:xfrm>
          <a:off x="4572000" y="2214554"/>
          <a:ext cx="4543436" cy="3407577"/>
        </p:xfrm>
        <a:graphic>
          <a:graphicData uri="http://schemas.openxmlformats.org/presentationml/2006/ole">
            <p:oleObj spid="_x0000_s81950" name="Графика" r:id="rId4" imgW="5943600" imgH="44578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82945" name="Group 1"/>
          <p:cNvGrpSpPr>
            <a:grpSpLocks noChangeAspect="1"/>
          </p:cNvGrpSpPr>
          <p:nvPr/>
        </p:nvGrpSpPr>
        <p:grpSpPr bwMode="auto">
          <a:xfrm>
            <a:off x="357158" y="357166"/>
            <a:ext cx="4013433" cy="2000264"/>
            <a:chOff x="1886" y="9735"/>
            <a:chExt cx="3110" cy="1550"/>
          </a:xfrm>
        </p:grpSpPr>
        <p:sp>
          <p:nvSpPr>
            <p:cNvPr id="82952" name="AutoShape 8"/>
            <p:cNvSpPr>
              <a:spLocks noChangeAspect="1" noChangeArrowheads="1" noTextEdit="1"/>
            </p:cNvSpPr>
            <p:nvPr/>
          </p:nvSpPr>
          <p:spPr bwMode="auto">
            <a:xfrm>
              <a:off x="1886" y="9735"/>
              <a:ext cx="3110" cy="155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951" name="AutoShape 7"/>
            <p:cNvSpPr>
              <a:spLocks noChangeArrowheads="1"/>
            </p:cNvSpPr>
            <p:nvPr/>
          </p:nvSpPr>
          <p:spPr bwMode="auto">
            <a:xfrm>
              <a:off x="1886" y="9821"/>
              <a:ext cx="1155" cy="1046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950" name="AutoShape 6"/>
            <p:cNvSpPr>
              <a:spLocks noChangeArrowheads="1"/>
            </p:cNvSpPr>
            <p:nvPr/>
          </p:nvSpPr>
          <p:spPr bwMode="auto">
            <a:xfrm>
              <a:off x="3720" y="9821"/>
              <a:ext cx="1156" cy="1046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949" name="AutoShape 5"/>
            <p:cNvSpPr>
              <a:spLocks noChangeShapeType="1"/>
            </p:cNvSpPr>
            <p:nvPr/>
          </p:nvSpPr>
          <p:spPr bwMode="auto">
            <a:xfrm>
              <a:off x="3041" y="10344"/>
              <a:ext cx="679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948" name="Text Box 4"/>
            <p:cNvSpPr txBox="1">
              <a:spLocks noChangeArrowheads="1"/>
            </p:cNvSpPr>
            <p:nvPr/>
          </p:nvSpPr>
          <p:spPr bwMode="auto">
            <a:xfrm>
              <a:off x="2067" y="9970"/>
              <a:ext cx="888" cy="6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x</a:t>
              </a:r>
              <a:r>
                <a:rPr kumimoji="0" lang="en-US" sz="3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  <a:sym typeface="Symbol" pitchFamily="18" charset="2"/>
                </a:rPr>
                <a:t></a:t>
              </a:r>
            </a:p>
          </p:txBody>
        </p:sp>
        <p:sp>
          <p:nvSpPr>
            <p:cNvPr id="82947" name="Text Box 3"/>
            <p:cNvSpPr txBox="1">
              <a:spLocks noChangeArrowheads="1"/>
            </p:cNvSpPr>
            <p:nvPr/>
          </p:nvSpPr>
          <p:spPr bwMode="auto">
            <a:xfrm>
              <a:off x="3826" y="9980"/>
              <a:ext cx="1002" cy="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y</a:t>
              </a:r>
              <a:r>
                <a:rPr lang="en-US" sz="36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  <a:sym typeface="Symbol" pitchFamily="18" charset="2"/>
                </a:rPr>
                <a:t></a:t>
              </a: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endParaRPr>
            </a:p>
          </p:txBody>
        </p:sp>
        <p:sp>
          <p:nvSpPr>
            <p:cNvPr id="82946" name="Text Box 2"/>
            <p:cNvSpPr txBox="1">
              <a:spLocks noChangeArrowheads="1"/>
            </p:cNvSpPr>
            <p:nvPr/>
          </p:nvSpPr>
          <p:spPr bwMode="auto">
            <a:xfrm>
              <a:off x="2054" y="10867"/>
              <a:ext cx="2774" cy="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800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Прямая </a:t>
              </a:r>
              <a:r>
                <a:rPr kumimoji="0" lang="ru-RU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регрессия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2965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82957" name="Group 13"/>
          <p:cNvGrpSpPr>
            <a:grpSpLocks noChangeAspect="1"/>
          </p:cNvGrpSpPr>
          <p:nvPr/>
        </p:nvGrpSpPr>
        <p:grpSpPr bwMode="auto">
          <a:xfrm>
            <a:off x="4714875" y="357166"/>
            <a:ext cx="4013433" cy="2000264"/>
            <a:chOff x="1886" y="9735"/>
            <a:chExt cx="3110" cy="1550"/>
          </a:xfrm>
        </p:grpSpPr>
        <p:sp>
          <p:nvSpPr>
            <p:cNvPr id="82964" name="AutoShape 20"/>
            <p:cNvSpPr>
              <a:spLocks noChangeAspect="1" noChangeArrowheads="1" noTextEdit="1"/>
            </p:cNvSpPr>
            <p:nvPr/>
          </p:nvSpPr>
          <p:spPr bwMode="auto">
            <a:xfrm>
              <a:off x="1886" y="9735"/>
              <a:ext cx="3110" cy="155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963" name="AutoShape 19"/>
            <p:cNvSpPr>
              <a:spLocks noChangeArrowheads="1"/>
            </p:cNvSpPr>
            <p:nvPr/>
          </p:nvSpPr>
          <p:spPr bwMode="auto">
            <a:xfrm>
              <a:off x="1886" y="9821"/>
              <a:ext cx="1155" cy="1046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962" name="AutoShape 18"/>
            <p:cNvSpPr>
              <a:spLocks noChangeArrowheads="1"/>
            </p:cNvSpPr>
            <p:nvPr/>
          </p:nvSpPr>
          <p:spPr bwMode="auto">
            <a:xfrm>
              <a:off x="3720" y="9821"/>
              <a:ext cx="1156" cy="1046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961" name="AutoShape 17"/>
            <p:cNvSpPr>
              <a:spLocks noChangeShapeType="1"/>
            </p:cNvSpPr>
            <p:nvPr/>
          </p:nvSpPr>
          <p:spPr bwMode="auto">
            <a:xfrm>
              <a:off x="3041" y="10344"/>
              <a:ext cx="679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960" name="Text Box 16"/>
            <p:cNvSpPr txBox="1">
              <a:spLocks noChangeArrowheads="1"/>
            </p:cNvSpPr>
            <p:nvPr/>
          </p:nvSpPr>
          <p:spPr bwMode="auto">
            <a:xfrm>
              <a:off x="2067" y="9970"/>
              <a:ext cx="888" cy="6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x</a:t>
              </a:r>
              <a:r>
                <a:rPr kumimoji="0" lang="en-US" sz="3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  <a:sym typeface="Symbol" pitchFamily="18" charset="2"/>
                </a:rPr>
                <a:t></a:t>
              </a:r>
            </a:p>
          </p:txBody>
        </p:sp>
        <p:sp>
          <p:nvSpPr>
            <p:cNvPr id="82959" name="Text Box 15"/>
            <p:cNvSpPr txBox="1">
              <a:spLocks noChangeArrowheads="1"/>
            </p:cNvSpPr>
            <p:nvPr/>
          </p:nvSpPr>
          <p:spPr bwMode="auto">
            <a:xfrm>
              <a:off x="3826" y="9980"/>
              <a:ext cx="1002" cy="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y</a:t>
              </a:r>
              <a:r>
                <a:rPr kumimoji="0" lang="en-US" sz="3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  <a:sym typeface="Symbol" pitchFamily="18" charset="2"/>
                </a:rPr>
                <a:t></a:t>
              </a:r>
            </a:p>
          </p:txBody>
        </p:sp>
        <p:sp>
          <p:nvSpPr>
            <p:cNvPr id="82958" name="Text Box 14"/>
            <p:cNvSpPr txBox="1">
              <a:spLocks noChangeArrowheads="1"/>
            </p:cNvSpPr>
            <p:nvPr/>
          </p:nvSpPr>
          <p:spPr bwMode="auto">
            <a:xfrm>
              <a:off x="2054" y="10867"/>
              <a:ext cx="2774" cy="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Обратная регрессия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82969" name="Object 25"/>
          <p:cNvGraphicFramePr>
            <a:graphicFrameLocks noChangeAspect="1"/>
          </p:cNvGraphicFramePr>
          <p:nvPr/>
        </p:nvGraphicFramePr>
        <p:xfrm>
          <a:off x="0" y="2571744"/>
          <a:ext cx="4500594" cy="3375446"/>
        </p:xfrm>
        <a:graphic>
          <a:graphicData uri="http://schemas.openxmlformats.org/presentationml/2006/ole">
            <p:oleObj spid="_x0000_s82969" name="Графика" r:id="rId3" imgW="5943600" imgH="4457880" progId="">
              <p:embed/>
            </p:oleObj>
          </a:graphicData>
        </a:graphic>
      </p:graphicFrame>
      <p:graphicFrame>
        <p:nvGraphicFramePr>
          <p:cNvPr id="82971" name="Object 27"/>
          <p:cNvGraphicFramePr>
            <a:graphicFrameLocks noChangeAspect="1"/>
          </p:cNvGraphicFramePr>
          <p:nvPr/>
        </p:nvGraphicFramePr>
        <p:xfrm>
          <a:off x="4500594" y="2571744"/>
          <a:ext cx="4572000" cy="3429000"/>
        </p:xfrm>
        <a:graphic>
          <a:graphicData uri="http://schemas.openxmlformats.org/presentationml/2006/ole">
            <p:oleObj spid="_x0000_s82971" name="Графика" r:id="rId4" imgW="5943600" imgH="44578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83969" name="Group 1"/>
          <p:cNvGrpSpPr>
            <a:grpSpLocks noChangeAspect="1"/>
          </p:cNvGrpSpPr>
          <p:nvPr/>
        </p:nvGrpSpPr>
        <p:grpSpPr bwMode="auto">
          <a:xfrm>
            <a:off x="2714612" y="571480"/>
            <a:ext cx="3553570" cy="1714512"/>
            <a:chOff x="1787" y="9735"/>
            <a:chExt cx="3353" cy="1618"/>
          </a:xfrm>
        </p:grpSpPr>
        <p:sp>
          <p:nvSpPr>
            <p:cNvPr id="83976" name="AutoShape 8"/>
            <p:cNvSpPr>
              <a:spLocks noChangeAspect="1" noChangeArrowheads="1" noTextEdit="1"/>
            </p:cNvSpPr>
            <p:nvPr/>
          </p:nvSpPr>
          <p:spPr bwMode="auto">
            <a:xfrm>
              <a:off x="1787" y="9735"/>
              <a:ext cx="3353" cy="161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975" name="AutoShape 7"/>
            <p:cNvSpPr>
              <a:spLocks noChangeArrowheads="1"/>
            </p:cNvSpPr>
            <p:nvPr/>
          </p:nvSpPr>
          <p:spPr bwMode="auto">
            <a:xfrm>
              <a:off x="1886" y="9821"/>
              <a:ext cx="1155" cy="1046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974" name="AutoShape 6"/>
            <p:cNvSpPr>
              <a:spLocks noChangeArrowheads="1"/>
            </p:cNvSpPr>
            <p:nvPr/>
          </p:nvSpPr>
          <p:spPr bwMode="auto">
            <a:xfrm>
              <a:off x="3720" y="9821"/>
              <a:ext cx="1156" cy="1046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973" name="AutoShape 5"/>
            <p:cNvSpPr>
              <a:spLocks noChangeShapeType="1"/>
            </p:cNvSpPr>
            <p:nvPr/>
          </p:nvSpPr>
          <p:spPr bwMode="auto">
            <a:xfrm>
              <a:off x="3041" y="10344"/>
              <a:ext cx="679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972" name="Text Box 4"/>
            <p:cNvSpPr txBox="1">
              <a:spLocks noChangeArrowheads="1"/>
            </p:cNvSpPr>
            <p:nvPr/>
          </p:nvSpPr>
          <p:spPr bwMode="auto">
            <a:xfrm>
              <a:off x="2125" y="9970"/>
              <a:ext cx="730" cy="61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2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x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971" name="Text Box 3"/>
            <p:cNvSpPr txBox="1">
              <a:spLocks noChangeArrowheads="1"/>
            </p:cNvSpPr>
            <p:nvPr/>
          </p:nvSpPr>
          <p:spPr bwMode="auto">
            <a:xfrm>
              <a:off x="3918" y="9956"/>
              <a:ext cx="730" cy="61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2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y</a:t>
              </a: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970" name="Text Box 2"/>
            <p:cNvSpPr txBox="1">
              <a:spLocks noChangeArrowheads="1"/>
            </p:cNvSpPr>
            <p:nvPr/>
          </p:nvSpPr>
          <p:spPr bwMode="auto">
            <a:xfrm>
              <a:off x="1787" y="10867"/>
              <a:ext cx="3353" cy="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непосредственная  регрессия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399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83981" name="Group 13"/>
          <p:cNvGrpSpPr>
            <a:grpSpLocks noChangeAspect="1"/>
          </p:cNvGrpSpPr>
          <p:nvPr/>
        </p:nvGrpSpPr>
        <p:grpSpPr bwMode="auto">
          <a:xfrm>
            <a:off x="2285984" y="2500306"/>
            <a:ext cx="4611779" cy="1643074"/>
            <a:chOff x="1886" y="9735"/>
            <a:chExt cx="4539" cy="1618"/>
          </a:xfrm>
        </p:grpSpPr>
        <p:sp>
          <p:nvSpPr>
            <p:cNvPr id="83991" name="AutoShape 23"/>
            <p:cNvSpPr>
              <a:spLocks noChangeAspect="1" noChangeArrowheads="1" noTextEdit="1"/>
            </p:cNvSpPr>
            <p:nvPr/>
          </p:nvSpPr>
          <p:spPr bwMode="auto">
            <a:xfrm>
              <a:off x="1886" y="9735"/>
              <a:ext cx="4539" cy="161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990" name="AutoShape 22"/>
            <p:cNvSpPr>
              <a:spLocks noChangeArrowheads="1"/>
            </p:cNvSpPr>
            <p:nvPr/>
          </p:nvSpPr>
          <p:spPr bwMode="auto">
            <a:xfrm>
              <a:off x="1886" y="9821"/>
              <a:ext cx="1155" cy="1046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989" name="AutoShape 21"/>
            <p:cNvSpPr>
              <a:spLocks noChangeArrowheads="1"/>
            </p:cNvSpPr>
            <p:nvPr/>
          </p:nvSpPr>
          <p:spPr bwMode="auto">
            <a:xfrm>
              <a:off x="3429" y="9822"/>
              <a:ext cx="1156" cy="1046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988" name="AutoShape 20"/>
            <p:cNvSpPr>
              <a:spLocks noChangeShapeType="1"/>
            </p:cNvSpPr>
            <p:nvPr/>
          </p:nvSpPr>
          <p:spPr bwMode="auto">
            <a:xfrm>
              <a:off x="3041" y="10344"/>
              <a:ext cx="388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987" name="Text Box 19"/>
            <p:cNvSpPr txBox="1">
              <a:spLocks noChangeArrowheads="1"/>
            </p:cNvSpPr>
            <p:nvPr/>
          </p:nvSpPr>
          <p:spPr bwMode="auto">
            <a:xfrm>
              <a:off x="2125" y="9970"/>
              <a:ext cx="730" cy="61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2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x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986" name="Text Box 18"/>
            <p:cNvSpPr txBox="1">
              <a:spLocks noChangeArrowheads="1"/>
            </p:cNvSpPr>
            <p:nvPr/>
          </p:nvSpPr>
          <p:spPr bwMode="auto">
            <a:xfrm>
              <a:off x="3658" y="9956"/>
              <a:ext cx="730" cy="6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2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z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985" name="Text Box 17"/>
            <p:cNvSpPr txBox="1">
              <a:spLocks noChangeArrowheads="1"/>
            </p:cNvSpPr>
            <p:nvPr/>
          </p:nvSpPr>
          <p:spPr bwMode="auto">
            <a:xfrm>
              <a:off x="2416" y="10932"/>
              <a:ext cx="3108" cy="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косвенная  регрессия</a:t>
              </a: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984" name="AutoShape 16"/>
            <p:cNvSpPr>
              <a:spLocks noChangeArrowheads="1"/>
            </p:cNvSpPr>
            <p:nvPr/>
          </p:nvSpPr>
          <p:spPr bwMode="auto">
            <a:xfrm>
              <a:off x="5052" y="9821"/>
              <a:ext cx="1156" cy="1046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983" name="Text Box 15"/>
            <p:cNvSpPr txBox="1">
              <a:spLocks noChangeArrowheads="1"/>
            </p:cNvSpPr>
            <p:nvPr/>
          </p:nvSpPr>
          <p:spPr bwMode="auto">
            <a:xfrm>
              <a:off x="5268" y="9971"/>
              <a:ext cx="730" cy="61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2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y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982" name="AutoShape 14"/>
            <p:cNvSpPr>
              <a:spLocks noChangeShapeType="1"/>
            </p:cNvSpPr>
            <p:nvPr/>
          </p:nvSpPr>
          <p:spPr bwMode="auto">
            <a:xfrm flipV="1">
              <a:off x="4585" y="10344"/>
              <a:ext cx="467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4005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83997" name="Group 29"/>
          <p:cNvGrpSpPr>
            <a:grpSpLocks noChangeAspect="1"/>
          </p:cNvGrpSpPr>
          <p:nvPr/>
        </p:nvGrpSpPr>
        <p:grpSpPr bwMode="auto">
          <a:xfrm>
            <a:off x="2714612" y="4500570"/>
            <a:ext cx="3433881" cy="1785950"/>
            <a:chOff x="1886" y="9735"/>
            <a:chExt cx="3110" cy="1618"/>
          </a:xfrm>
        </p:grpSpPr>
        <p:sp>
          <p:nvSpPr>
            <p:cNvPr id="84004" name="AutoShape 36"/>
            <p:cNvSpPr>
              <a:spLocks noChangeAspect="1" noChangeArrowheads="1" noTextEdit="1"/>
            </p:cNvSpPr>
            <p:nvPr/>
          </p:nvSpPr>
          <p:spPr bwMode="auto">
            <a:xfrm>
              <a:off x="1886" y="9735"/>
              <a:ext cx="3110" cy="161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003" name="AutoShape 35"/>
            <p:cNvSpPr>
              <a:spLocks noChangeArrowheads="1"/>
            </p:cNvSpPr>
            <p:nvPr/>
          </p:nvSpPr>
          <p:spPr bwMode="auto">
            <a:xfrm>
              <a:off x="1886" y="9821"/>
              <a:ext cx="1155" cy="1046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002" name="AutoShape 34"/>
            <p:cNvSpPr>
              <a:spLocks noChangeArrowheads="1"/>
            </p:cNvSpPr>
            <p:nvPr/>
          </p:nvSpPr>
          <p:spPr bwMode="auto">
            <a:xfrm>
              <a:off x="3720" y="9821"/>
              <a:ext cx="1156" cy="1046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001" name="AutoShape 33"/>
            <p:cNvSpPr>
              <a:spLocks noChangeShapeType="1"/>
            </p:cNvSpPr>
            <p:nvPr/>
          </p:nvSpPr>
          <p:spPr bwMode="auto">
            <a:xfrm>
              <a:off x="3041" y="10344"/>
              <a:ext cx="679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000" name="Text Box 32"/>
            <p:cNvSpPr txBox="1">
              <a:spLocks noChangeArrowheads="1"/>
            </p:cNvSpPr>
            <p:nvPr/>
          </p:nvSpPr>
          <p:spPr bwMode="auto">
            <a:xfrm>
              <a:off x="2125" y="9970"/>
              <a:ext cx="730" cy="61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x</a:t>
              </a: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999" name="Text Box 31"/>
            <p:cNvSpPr txBox="1">
              <a:spLocks noChangeArrowheads="1"/>
            </p:cNvSpPr>
            <p:nvPr/>
          </p:nvSpPr>
          <p:spPr bwMode="auto">
            <a:xfrm>
              <a:off x="3918" y="9956"/>
              <a:ext cx="730" cy="61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y</a:t>
              </a:r>
              <a:endParaRPr kumimoji="0" lang="en-US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998" name="Text Box 30"/>
            <p:cNvSpPr txBox="1">
              <a:spLocks noChangeArrowheads="1"/>
            </p:cNvSpPr>
            <p:nvPr/>
          </p:nvSpPr>
          <p:spPr bwMode="auto">
            <a:xfrm>
              <a:off x="1886" y="10867"/>
              <a:ext cx="3108" cy="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ложная  регрессия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78849" name="Group 1"/>
          <p:cNvGrpSpPr>
            <a:grpSpLocks noChangeAspect="1"/>
          </p:cNvGrpSpPr>
          <p:nvPr/>
        </p:nvGrpSpPr>
        <p:grpSpPr bwMode="auto">
          <a:xfrm>
            <a:off x="201711" y="1357501"/>
            <a:ext cx="8728007" cy="2714440"/>
            <a:chOff x="1683" y="4905"/>
            <a:chExt cx="9546" cy="2968"/>
          </a:xfrm>
        </p:grpSpPr>
        <p:sp>
          <p:nvSpPr>
            <p:cNvPr id="78857" name="AutoShape 9"/>
            <p:cNvSpPr>
              <a:spLocks noChangeAspect="1" noChangeArrowheads="1" noTextEdit="1"/>
            </p:cNvSpPr>
            <p:nvPr/>
          </p:nvSpPr>
          <p:spPr bwMode="auto">
            <a:xfrm>
              <a:off x="1683" y="5061"/>
              <a:ext cx="9546" cy="281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856" name="Text Box 8"/>
            <p:cNvSpPr txBox="1">
              <a:spLocks noChangeArrowheads="1"/>
            </p:cNvSpPr>
            <p:nvPr/>
          </p:nvSpPr>
          <p:spPr bwMode="auto">
            <a:xfrm>
              <a:off x="3880" y="4905"/>
              <a:ext cx="5264" cy="957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999999"/>
                </a:gs>
              </a:gsLst>
              <a:lin ang="5400000" scaled="1"/>
            </a:gradFill>
            <a:ln w="12700">
              <a:solidFill>
                <a:srgbClr val="666666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Типы данных используемых в эконометрике: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855" name="Text Box 7"/>
            <p:cNvSpPr txBox="1">
              <a:spLocks noChangeArrowheads="1"/>
            </p:cNvSpPr>
            <p:nvPr/>
          </p:nvSpPr>
          <p:spPr bwMode="auto">
            <a:xfrm>
              <a:off x="1683" y="6466"/>
              <a:ext cx="3125" cy="140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Пространственные данные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854" name="Text Box 6"/>
            <p:cNvSpPr txBox="1">
              <a:spLocks noChangeArrowheads="1"/>
            </p:cNvSpPr>
            <p:nvPr/>
          </p:nvSpPr>
          <p:spPr bwMode="auto">
            <a:xfrm>
              <a:off x="4989" y="6466"/>
              <a:ext cx="3045" cy="140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Временные ряды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853" name="Text Box 5"/>
            <p:cNvSpPr txBox="1">
              <a:spLocks noChangeArrowheads="1"/>
            </p:cNvSpPr>
            <p:nvPr/>
          </p:nvSpPr>
          <p:spPr bwMode="auto">
            <a:xfrm>
              <a:off x="8184" y="6466"/>
              <a:ext cx="3045" cy="140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Панельные данные</a:t>
              </a: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852" name="AutoShape 4"/>
            <p:cNvSpPr>
              <a:spLocks noChangeShapeType="1"/>
            </p:cNvSpPr>
            <p:nvPr/>
          </p:nvSpPr>
          <p:spPr bwMode="auto">
            <a:xfrm rot="5400000">
              <a:off x="4558" y="4511"/>
              <a:ext cx="604" cy="3305"/>
            </a:xfrm>
            <a:prstGeom prst="bentConnector3">
              <a:avLst>
                <a:gd name="adj1" fmla="val 49833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851" name="AutoShape 3"/>
            <p:cNvSpPr>
              <a:spLocks noChangeShapeType="1"/>
            </p:cNvSpPr>
            <p:nvPr/>
          </p:nvSpPr>
          <p:spPr bwMode="auto">
            <a:xfrm rot="5400000">
              <a:off x="6211" y="6163"/>
              <a:ext cx="604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850" name="AutoShape 2"/>
            <p:cNvSpPr>
              <a:spLocks noChangeShapeType="1"/>
            </p:cNvSpPr>
            <p:nvPr/>
          </p:nvSpPr>
          <p:spPr bwMode="auto">
            <a:xfrm rot="16200000" flipH="1">
              <a:off x="7808" y="4566"/>
              <a:ext cx="604" cy="3195"/>
            </a:xfrm>
            <a:prstGeom prst="bentConnector3">
              <a:avLst>
                <a:gd name="adj1" fmla="val 49833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40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6" name="Rectangle 154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8286808" cy="58896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400" b="1" dirty="0">
                <a:latin typeface="Times New Roman" pitchFamily="18" charset="0"/>
              </a:rPr>
              <a:t>Пространственные данные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</a:rPr>
              <a:t>(</a:t>
            </a:r>
            <a:r>
              <a:rPr lang="ru-RU" sz="2400" dirty="0" err="1" smtClean="0">
                <a:latin typeface="Times New Roman" pitchFamily="18" charset="0"/>
              </a:rPr>
              <a:t>данные</a:t>
            </a:r>
            <a:r>
              <a:rPr lang="ru-RU" sz="2400" dirty="0" smtClean="0">
                <a:latin typeface="Times New Roman" pitchFamily="18" charset="0"/>
              </a:rPr>
              <a:t> поперечного </a:t>
            </a:r>
            <a:r>
              <a:rPr lang="ru-RU" sz="2400" dirty="0">
                <a:latin typeface="Times New Roman" pitchFamily="18" charset="0"/>
              </a:rPr>
              <a:t>среза)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5" y="785794"/>
          <a:ext cx="8286808" cy="5528837"/>
        </p:xfrm>
        <a:graphic>
          <a:graphicData uri="http://schemas.openxmlformats.org/drawingml/2006/table">
            <a:tbl>
              <a:tblPr/>
              <a:tblGrid>
                <a:gridCol w="1928825"/>
                <a:gridCol w="1772306"/>
                <a:gridCol w="1649648"/>
                <a:gridCol w="1649648"/>
                <a:gridCol w="1286381"/>
              </a:tblGrid>
              <a:tr h="122445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Приволжский федеральный округ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Доходы консолидированных бюджетов субъектов российской федерации в 2006 гг. (миллионов рублей)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Численность экономически активного населения, (тысяч человек)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Стоимость основных фондов, (на конец года; по полной учетной стоимости; миллионов рублей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Число предприятий и организаций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Y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X1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X2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X3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1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 Башкортостан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83566,2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1984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974675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75785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 Марий Эл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10463,8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141867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14872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 Мордовия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14339,4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439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204886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16598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 Татарстан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88326,7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1895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1236737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89732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Удмуртская Республика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25330,5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394881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37955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0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Чувашская Республика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19171,7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285864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23527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5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Пермский край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56519,1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1438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1113976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61395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Кировская область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21644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793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354452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37410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Нижегородская область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58522,3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1793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834981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87317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Оренбургская область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35797,5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1101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553402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40368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Пензенская область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19758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711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315061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23015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Самарская область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67692,3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1754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1154449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108806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Саратовская область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32904,1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1323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630917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55065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Ульяновская область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20418,4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260362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28818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118" marR="641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928662" y="857232"/>
          <a:ext cx="7643866" cy="5732900"/>
        </p:xfrm>
        <a:graphic>
          <a:graphicData uri="http://schemas.openxmlformats.org/presentationml/2006/ole">
            <p:oleObj spid="_x0000_s4098" name="Graph" r:id="rId3" imgW="5943600" imgH="44578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0" name="Rectangle 50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58204" cy="90009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</a:rPr>
              <a:t>Временные ряды</a:t>
            </a:r>
            <a:r>
              <a:rPr lang="ru-RU" sz="2400" dirty="0">
                <a:latin typeface="Times New Roman" pitchFamily="18" charset="0"/>
              </a:rPr>
              <a:t> (серии времени, данные продольного среза)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28596" y="3214686"/>
          <a:ext cx="8358246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1500174"/>
          <a:ext cx="8215371" cy="1571636"/>
        </p:xfrm>
        <a:graphic>
          <a:graphicData uri="http://schemas.openxmlformats.org/drawingml/2006/table">
            <a:tbl>
              <a:tblPr/>
              <a:tblGrid>
                <a:gridCol w="2000264"/>
                <a:gridCol w="753758"/>
                <a:gridCol w="779423"/>
                <a:gridCol w="781219"/>
                <a:gridCol w="779423"/>
                <a:gridCol w="779423"/>
                <a:gridCol w="779423"/>
                <a:gridCol w="781219"/>
                <a:gridCol w="781219"/>
              </a:tblGrid>
              <a:tr h="2619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2000г.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2001г.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2002г.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2003г.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2004г.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2005г.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2006г.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2007г.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96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Денежная масса М2 (национальное определение), на начало года; млрд. рублей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714,6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30" dirty="0">
                          <a:latin typeface="Times New Roman"/>
                          <a:ea typeface="Times New Roman"/>
                          <a:cs typeface="Times New Roman"/>
                        </a:rPr>
                        <a:t>1154,4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40" dirty="0">
                          <a:latin typeface="Times New Roman"/>
                          <a:ea typeface="Times New Roman"/>
                          <a:cs typeface="Times New Roman"/>
                        </a:rPr>
                        <a:t>1612,6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40" dirty="0">
                          <a:latin typeface="Times New Roman"/>
                          <a:ea typeface="Times New Roman"/>
                          <a:cs typeface="Times New Roman"/>
                        </a:rPr>
                        <a:t>2134,5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40" dirty="0">
                          <a:latin typeface="Times New Roman"/>
                          <a:ea typeface="Times New Roman"/>
                          <a:cs typeface="Times New Roman"/>
                        </a:rPr>
                        <a:t>3212,7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40" dirty="0">
                          <a:latin typeface="Times New Roman"/>
                          <a:ea typeface="Times New Roman"/>
                          <a:cs typeface="Times New Roman"/>
                        </a:rPr>
                        <a:t>4363,3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40" dirty="0">
                          <a:latin typeface="Times New Roman"/>
                          <a:ea typeface="Times New Roman"/>
                          <a:cs typeface="Times New Roman"/>
                        </a:rPr>
                        <a:t>6045,6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spc="-30" dirty="0">
                          <a:latin typeface="Times New Roman"/>
                          <a:ea typeface="Times New Roman"/>
                          <a:cs typeface="Times New Roman"/>
                        </a:rPr>
                        <a:t>8995,8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dirty="0">
                <a:latin typeface="Times New Roman" pitchFamily="18" charset="0"/>
              </a:rPr>
              <a:t>Панельные данные</a:t>
            </a:r>
            <a:r>
              <a:rPr lang="ru-RU" sz="3600" dirty="0">
                <a:latin typeface="Times New Roman" pitchFamily="18" charset="0"/>
              </a:rPr>
              <a:t> (пространственно-временная выборка)</a:t>
            </a:r>
          </a:p>
        </p:txBody>
      </p:sp>
      <p:grpSp>
        <p:nvGrpSpPr>
          <p:cNvPr id="14339" name="Group 3"/>
          <p:cNvGrpSpPr>
            <a:grpSpLocks noChangeAspect="1"/>
          </p:cNvGrpSpPr>
          <p:nvPr/>
        </p:nvGrpSpPr>
        <p:grpSpPr bwMode="auto">
          <a:xfrm>
            <a:off x="1000100" y="1714488"/>
            <a:ext cx="6985000" cy="4105275"/>
            <a:chOff x="1674" y="4825"/>
            <a:chExt cx="6300" cy="3420"/>
          </a:xfrm>
        </p:grpSpPr>
        <p:sp>
          <p:nvSpPr>
            <p:cNvPr id="14340" name="AutoShape 4"/>
            <p:cNvSpPr>
              <a:spLocks noChangeAspect="1" noChangeArrowheads="1"/>
            </p:cNvSpPr>
            <p:nvPr/>
          </p:nvSpPr>
          <p:spPr bwMode="auto">
            <a:xfrm>
              <a:off x="1674" y="4825"/>
              <a:ext cx="6300" cy="3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1" name="Rectangle 5"/>
            <p:cNvSpPr>
              <a:spLocks noChangeArrowheads="1"/>
            </p:cNvSpPr>
            <p:nvPr/>
          </p:nvSpPr>
          <p:spPr bwMode="auto">
            <a:xfrm>
              <a:off x="3294" y="5728"/>
              <a:ext cx="3240" cy="215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2" name="Line 6"/>
            <p:cNvSpPr>
              <a:spLocks noChangeShapeType="1"/>
            </p:cNvSpPr>
            <p:nvPr/>
          </p:nvSpPr>
          <p:spPr bwMode="auto">
            <a:xfrm flipV="1">
              <a:off x="3294" y="5185"/>
              <a:ext cx="108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3" name="Line 7"/>
            <p:cNvSpPr>
              <a:spLocks noChangeShapeType="1"/>
            </p:cNvSpPr>
            <p:nvPr/>
          </p:nvSpPr>
          <p:spPr bwMode="auto">
            <a:xfrm flipV="1">
              <a:off x="6534" y="5185"/>
              <a:ext cx="1080" cy="5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4" name="Line 8"/>
            <p:cNvSpPr>
              <a:spLocks noChangeShapeType="1"/>
            </p:cNvSpPr>
            <p:nvPr/>
          </p:nvSpPr>
          <p:spPr bwMode="auto">
            <a:xfrm flipV="1">
              <a:off x="6534" y="7345"/>
              <a:ext cx="108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5" name="Line 9"/>
            <p:cNvSpPr>
              <a:spLocks noChangeShapeType="1"/>
            </p:cNvSpPr>
            <p:nvPr/>
          </p:nvSpPr>
          <p:spPr bwMode="auto">
            <a:xfrm>
              <a:off x="7614" y="5185"/>
              <a:ext cx="1" cy="21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6" name="Line 10"/>
            <p:cNvSpPr>
              <a:spLocks noChangeShapeType="1"/>
            </p:cNvSpPr>
            <p:nvPr/>
          </p:nvSpPr>
          <p:spPr bwMode="auto">
            <a:xfrm>
              <a:off x="4374" y="5184"/>
              <a:ext cx="324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7" name="Text Box 11"/>
            <p:cNvSpPr txBox="1">
              <a:spLocks noChangeArrowheads="1"/>
            </p:cNvSpPr>
            <p:nvPr/>
          </p:nvSpPr>
          <p:spPr bwMode="auto">
            <a:xfrm>
              <a:off x="2754" y="5365"/>
              <a:ext cx="90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>
                  <a:latin typeface="Times New Roman" pitchFamily="18" charset="0"/>
                </a:rPr>
                <a:t>2000г.</a:t>
              </a:r>
            </a:p>
          </p:txBody>
        </p:sp>
        <p:sp>
          <p:nvSpPr>
            <p:cNvPr id="14348" name="Text Box 12"/>
            <p:cNvSpPr txBox="1">
              <a:spLocks noChangeArrowheads="1"/>
            </p:cNvSpPr>
            <p:nvPr/>
          </p:nvSpPr>
          <p:spPr bwMode="auto">
            <a:xfrm>
              <a:off x="3114" y="5185"/>
              <a:ext cx="90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>
                  <a:latin typeface="Times New Roman" pitchFamily="18" charset="0"/>
                </a:rPr>
                <a:t>2001г.</a:t>
              </a:r>
            </a:p>
          </p:txBody>
        </p:sp>
        <p:sp>
          <p:nvSpPr>
            <p:cNvPr id="14349" name="Text Box 13"/>
            <p:cNvSpPr txBox="1">
              <a:spLocks noChangeArrowheads="1"/>
            </p:cNvSpPr>
            <p:nvPr/>
          </p:nvSpPr>
          <p:spPr bwMode="auto">
            <a:xfrm>
              <a:off x="3474" y="5005"/>
              <a:ext cx="90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>
                  <a:latin typeface="Times New Roman" pitchFamily="18" charset="0"/>
                </a:rPr>
                <a:t>2002г</a:t>
              </a:r>
              <a:r>
                <a:rPr lang="ru-RU" sz="1200"/>
                <a:t>.</a:t>
              </a:r>
              <a:endParaRPr lang="ru-RU"/>
            </a:p>
          </p:txBody>
        </p:sp>
        <p:sp>
          <p:nvSpPr>
            <p:cNvPr id="14350" name="Line 14"/>
            <p:cNvSpPr>
              <a:spLocks noChangeShapeType="1"/>
            </p:cNvSpPr>
            <p:nvPr/>
          </p:nvSpPr>
          <p:spPr bwMode="auto">
            <a:xfrm>
              <a:off x="3654" y="5544"/>
              <a:ext cx="324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Line 15"/>
            <p:cNvSpPr>
              <a:spLocks noChangeShapeType="1"/>
            </p:cNvSpPr>
            <p:nvPr/>
          </p:nvSpPr>
          <p:spPr bwMode="auto">
            <a:xfrm>
              <a:off x="4014" y="5364"/>
              <a:ext cx="324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Line 16"/>
            <p:cNvSpPr>
              <a:spLocks noChangeShapeType="1"/>
            </p:cNvSpPr>
            <p:nvPr/>
          </p:nvSpPr>
          <p:spPr bwMode="auto">
            <a:xfrm>
              <a:off x="6894" y="5545"/>
              <a:ext cx="1" cy="21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3" name="Line 17"/>
            <p:cNvSpPr>
              <a:spLocks noChangeShapeType="1"/>
            </p:cNvSpPr>
            <p:nvPr/>
          </p:nvSpPr>
          <p:spPr bwMode="auto">
            <a:xfrm>
              <a:off x="7254" y="5365"/>
              <a:ext cx="1" cy="21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4" name="Line 18"/>
            <p:cNvSpPr>
              <a:spLocks noChangeShapeType="1"/>
            </p:cNvSpPr>
            <p:nvPr/>
          </p:nvSpPr>
          <p:spPr bwMode="auto">
            <a:xfrm>
              <a:off x="3654" y="5725"/>
              <a:ext cx="1" cy="21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5" name="Line 19"/>
            <p:cNvSpPr>
              <a:spLocks noChangeShapeType="1"/>
            </p:cNvSpPr>
            <p:nvPr/>
          </p:nvSpPr>
          <p:spPr bwMode="auto">
            <a:xfrm>
              <a:off x="4014" y="5725"/>
              <a:ext cx="1" cy="21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6" name="Line 20"/>
            <p:cNvSpPr>
              <a:spLocks noChangeShapeType="1"/>
            </p:cNvSpPr>
            <p:nvPr/>
          </p:nvSpPr>
          <p:spPr bwMode="auto">
            <a:xfrm>
              <a:off x="4374" y="5725"/>
              <a:ext cx="1" cy="21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7" name="Line 21"/>
            <p:cNvSpPr>
              <a:spLocks noChangeShapeType="1"/>
            </p:cNvSpPr>
            <p:nvPr/>
          </p:nvSpPr>
          <p:spPr bwMode="auto">
            <a:xfrm>
              <a:off x="4734" y="5725"/>
              <a:ext cx="1" cy="21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8" name="Line 22"/>
            <p:cNvSpPr>
              <a:spLocks noChangeShapeType="1"/>
            </p:cNvSpPr>
            <p:nvPr/>
          </p:nvSpPr>
          <p:spPr bwMode="auto">
            <a:xfrm>
              <a:off x="5094" y="5725"/>
              <a:ext cx="1" cy="21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9" name="Line 23"/>
            <p:cNvSpPr>
              <a:spLocks noChangeShapeType="1"/>
            </p:cNvSpPr>
            <p:nvPr/>
          </p:nvSpPr>
          <p:spPr bwMode="auto">
            <a:xfrm>
              <a:off x="5454" y="5725"/>
              <a:ext cx="1" cy="21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0" name="Line 24"/>
            <p:cNvSpPr>
              <a:spLocks noChangeShapeType="1"/>
            </p:cNvSpPr>
            <p:nvPr/>
          </p:nvSpPr>
          <p:spPr bwMode="auto">
            <a:xfrm>
              <a:off x="5814" y="5725"/>
              <a:ext cx="1" cy="21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1" name="Line 25"/>
            <p:cNvSpPr>
              <a:spLocks noChangeShapeType="1"/>
            </p:cNvSpPr>
            <p:nvPr/>
          </p:nvSpPr>
          <p:spPr bwMode="auto">
            <a:xfrm>
              <a:off x="6174" y="5725"/>
              <a:ext cx="1" cy="21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2" name="Text Box 26"/>
            <p:cNvSpPr txBox="1">
              <a:spLocks noChangeArrowheads="1"/>
            </p:cNvSpPr>
            <p:nvPr/>
          </p:nvSpPr>
          <p:spPr bwMode="auto">
            <a:xfrm>
              <a:off x="3114" y="7885"/>
              <a:ext cx="360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>
                  <a:latin typeface="Times New Roman" pitchFamily="18" charset="0"/>
                </a:rPr>
                <a:t>       Y    X1     X2    X3    X4     X5   X6    X7   X8</a:t>
              </a:r>
            </a:p>
          </p:txBody>
        </p:sp>
        <p:sp>
          <p:nvSpPr>
            <p:cNvPr id="14363" name="Text Box 27"/>
            <p:cNvSpPr txBox="1">
              <a:spLocks noChangeArrowheads="1"/>
            </p:cNvSpPr>
            <p:nvPr/>
          </p:nvSpPr>
          <p:spPr bwMode="auto">
            <a:xfrm>
              <a:off x="1674" y="5725"/>
              <a:ext cx="1800" cy="2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400">
                  <a:latin typeface="Times New Roman" pitchFamily="18" charset="0"/>
                </a:rPr>
                <a:t>Россия</a:t>
              </a:r>
            </a:p>
            <a:p>
              <a:endParaRPr lang="ru-RU" sz="1400">
                <a:latin typeface="Times New Roman" pitchFamily="18" charset="0"/>
              </a:endParaRPr>
            </a:p>
            <a:p>
              <a:r>
                <a:rPr lang="ru-RU" sz="1400">
                  <a:latin typeface="Times New Roman" pitchFamily="18" charset="0"/>
                </a:rPr>
                <a:t>США</a:t>
              </a:r>
            </a:p>
            <a:p>
              <a:endParaRPr lang="ru-RU" sz="1400">
                <a:latin typeface="Times New Roman" pitchFamily="18" charset="0"/>
              </a:endParaRPr>
            </a:p>
            <a:p>
              <a:r>
                <a:rPr lang="ru-RU" sz="1400">
                  <a:latin typeface="Times New Roman" pitchFamily="18" charset="0"/>
                </a:rPr>
                <a:t>Великобритания</a:t>
              </a:r>
            </a:p>
            <a:p>
              <a:endParaRPr lang="ru-RU" sz="1400">
                <a:latin typeface="Times New Roman" pitchFamily="18" charset="0"/>
              </a:endParaRPr>
            </a:p>
            <a:p>
              <a:r>
                <a:rPr lang="ru-RU" sz="1400">
                  <a:latin typeface="Times New Roman" pitchFamily="18" charset="0"/>
                </a:rPr>
                <a:t>Франция</a:t>
              </a:r>
            </a:p>
            <a:p>
              <a:endParaRPr lang="ru-RU" sz="1400">
                <a:latin typeface="Times New Roman" pitchFamily="18" charset="0"/>
              </a:endParaRPr>
            </a:p>
            <a:p>
              <a:r>
                <a:rPr lang="ru-RU" sz="1400">
                  <a:latin typeface="Times New Roman" pitchFamily="18" charset="0"/>
                </a:rPr>
                <a:t>Германия</a:t>
              </a:r>
            </a:p>
            <a:p>
              <a:endParaRPr lang="ru-RU" sz="1400">
                <a:latin typeface="Times New Roman" pitchFamily="18" charset="0"/>
              </a:endParaRPr>
            </a:p>
            <a:p>
              <a:r>
                <a:rPr lang="ru-RU" sz="1400">
                  <a:latin typeface="Times New Roman" pitchFamily="18" charset="0"/>
                </a:rPr>
                <a:t>Япония</a:t>
              </a:r>
            </a:p>
          </p:txBody>
        </p:sp>
        <p:sp>
          <p:nvSpPr>
            <p:cNvPr id="14364" name="Line 28"/>
            <p:cNvSpPr>
              <a:spLocks noChangeShapeType="1"/>
            </p:cNvSpPr>
            <p:nvPr/>
          </p:nvSpPr>
          <p:spPr bwMode="auto">
            <a:xfrm>
              <a:off x="3294" y="6085"/>
              <a:ext cx="324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5" name="Line 29"/>
            <p:cNvSpPr>
              <a:spLocks noChangeShapeType="1"/>
            </p:cNvSpPr>
            <p:nvPr/>
          </p:nvSpPr>
          <p:spPr bwMode="auto">
            <a:xfrm>
              <a:off x="3294" y="6445"/>
              <a:ext cx="324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6" name="Line 30"/>
            <p:cNvSpPr>
              <a:spLocks noChangeShapeType="1"/>
            </p:cNvSpPr>
            <p:nvPr/>
          </p:nvSpPr>
          <p:spPr bwMode="auto">
            <a:xfrm>
              <a:off x="3294" y="6805"/>
              <a:ext cx="324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7" name="Line 31"/>
            <p:cNvSpPr>
              <a:spLocks noChangeShapeType="1"/>
            </p:cNvSpPr>
            <p:nvPr/>
          </p:nvSpPr>
          <p:spPr bwMode="auto">
            <a:xfrm>
              <a:off x="3294" y="7165"/>
              <a:ext cx="324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8" name="Line 32"/>
            <p:cNvSpPr>
              <a:spLocks noChangeShapeType="1"/>
            </p:cNvSpPr>
            <p:nvPr/>
          </p:nvSpPr>
          <p:spPr bwMode="auto">
            <a:xfrm>
              <a:off x="3294" y="7525"/>
              <a:ext cx="32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9" name="Line 33"/>
            <p:cNvSpPr>
              <a:spLocks noChangeShapeType="1"/>
            </p:cNvSpPr>
            <p:nvPr/>
          </p:nvSpPr>
          <p:spPr bwMode="auto">
            <a:xfrm flipV="1">
              <a:off x="3654" y="5185"/>
              <a:ext cx="108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0" name="Line 34"/>
            <p:cNvSpPr>
              <a:spLocks noChangeShapeType="1"/>
            </p:cNvSpPr>
            <p:nvPr/>
          </p:nvSpPr>
          <p:spPr bwMode="auto">
            <a:xfrm flipV="1">
              <a:off x="4014" y="5185"/>
              <a:ext cx="108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1" name="Line 35"/>
            <p:cNvSpPr>
              <a:spLocks noChangeShapeType="1"/>
            </p:cNvSpPr>
            <p:nvPr/>
          </p:nvSpPr>
          <p:spPr bwMode="auto">
            <a:xfrm flipV="1">
              <a:off x="4374" y="5185"/>
              <a:ext cx="108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2" name="Line 36"/>
            <p:cNvSpPr>
              <a:spLocks noChangeShapeType="1"/>
            </p:cNvSpPr>
            <p:nvPr/>
          </p:nvSpPr>
          <p:spPr bwMode="auto">
            <a:xfrm flipV="1">
              <a:off x="4734" y="5185"/>
              <a:ext cx="108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3" name="Line 37"/>
            <p:cNvSpPr>
              <a:spLocks noChangeShapeType="1"/>
            </p:cNvSpPr>
            <p:nvPr/>
          </p:nvSpPr>
          <p:spPr bwMode="auto">
            <a:xfrm flipV="1">
              <a:off x="5094" y="5185"/>
              <a:ext cx="108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4" name="Line 38"/>
            <p:cNvSpPr>
              <a:spLocks noChangeShapeType="1"/>
            </p:cNvSpPr>
            <p:nvPr/>
          </p:nvSpPr>
          <p:spPr bwMode="auto">
            <a:xfrm flipV="1">
              <a:off x="5454" y="5185"/>
              <a:ext cx="108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5" name="Line 39"/>
            <p:cNvSpPr>
              <a:spLocks noChangeShapeType="1"/>
            </p:cNvSpPr>
            <p:nvPr/>
          </p:nvSpPr>
          <p:spPr bwMode="auto">
            <a:xfrm flipV="1">
              <a:off x="5814" y="5185"/>
              <a:ext cx="108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6" name="Line 40"/>
            <p:cNvSpPr>
              <a:spLocks noChangeShapeType="1"/>
            </p:cNvSpPr>
            <p:nvPr/>
          </p:nvSpPr>
          <p:spPr bwMode="auto">
            <a:xfrm flipV="1">
              <a:off x="6174" y="5185"/>
              <a:ext cx="108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7" name="Line 41"/>
            <p:cNvSpPr>
              <a:spLocks noChangeShapeType="1"/>
            </p:cNvSpPr>
            <p:nvPr/>
          </p:nvSpPr>
          <p:spPr bwMode="auto">
            <a:xfrm flipV="1">
              <a:off x="6534" y="5543"/>
              <a:ext cx="1080" cy="5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8" name="Line 42"/>
            <p:cNvSpPr>
              <a:spLocks noChangeShapeType="1"/>
            </p:cNvSpPr>
            <p:nvPr/>
          </p:nvSpPr>
          <p:spPr bwMode="auto">
            <a:xfrm flipV="1">
              <a:off x="6534" y="5903"/>
              <a:ext cx="1080" cy="5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9" name="Line 43"/>
            <p:cNvSpPr>
              <a:spLocks noChangeShapeType="1"/>
            </p:cNvSpPr>
            <p:nvPr/>
          </p:nvSpPr>
          <p:spPr bwMode="auto">
            <a:xfrm flipV="1">
              <a:off x="6534" y="6263"/>
              <a:ext cx="1080" cy="5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0" name="Line 44"/>
            <p:cNvSpPr>
              <a:spLocks noChangeShapeType="1"/>
            </p:cNvSpPr>
            <p:nvPr/>
          </p:nvSpPr>
          <p:spPr bwMode="auto">
            <a:xfrm flipV="1">
              <a:off x="6534" y="6623"/>
              <a:ext cx="1080" cy="5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1" name="Line 45"/>
            <p:cNvSpPr>
              <a:spLocks noChangeShapeType="1"/>
            </p:cNvSpPr>
            <p:nvPr/>
          </p:nvSpPr>
          <p:spPr bwMode="auto">
            <a:xfrm flipV="1">
              <a:off x="6534" y="6983"/>
              <a:ext cx="1080" cy="5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501122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 dirty="0" smtClean="0">
                <a:latin typeface="Times New Roman" pitchFamily="18" charset="0"/>
              </a:rPr>
              <a:t>Кремер, Н.Ш.  Эконометрика</a:t>
            </a:r>
            <a:r>
              <a:rPr lang="ru-RU" sz="2000" dirty="0" smtClean="0">
                <a:latin typeface="Times New Roman" pitchFamily="18" charset="0"/>
              </a:rPr>
              <a:t>: учеб. для вузов / Н.Ш. Кремер, Б.А. </a:t>
            </a:r>
            <a:r>
              <a:rPr lang="ru-RU" sz="2000" dirty="0" err="1" smtClean="0">
                <a:latin typeface="Times New Roman" pitchFamily="18" charset="0"/>
              </a:rPr>
              <a:t>Путко</a:t>
            </a:r>
            <a:r>
              <a:rPr lang="ru-RU" sz="2000" dirty="0" smtClean="0">
                <a:latin typeface="Times New Roman" pitchFamily="18" charset="0"/>
              </a:rPr>
              <a:t>. - М. : ЮНИТИ-ДАНА, 2007. - 312 с. </a:t>
            </a:r>
            <a:r>
              <a:rPr lang="en-US" sz="2000" dirty="0" smtClean="0">
                <a:latin typeface="Times New Roman" pitchFamily="18" charset="0"/>
              </a:rPr>
              <a:t>ISBN   5-238-00333-1</a:t>
            </a:r>
            <a:endParaRPr lang="ru-RU" sz="2000" dirty="0"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71934" y="1500174"/>
            <a:ext cx="47149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учебнике излагаются основы эконометрики. Большое внимание уделяется классической (парной и множественной) и обобщенной моделям линейной регрессии, классическому и обобщенному методам наименьших квадратов, анализу временных рядов и систем одновременных уравнений. Обсуждаются различные аспекты многомерной регрессии: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мультиколлинеарность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фиктивные переменные, спецификация и линеаризация модели, частная корреляция. Учебный материал сопровождается достаточным числом решенных задач и задач для самостоятельной работы.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Креме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1500174"/>
            <a:ext cx="3143272" cy="4463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286808" cy="70788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Эконометрика: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Учеб. для вузов / Под ред. И.И. Елисеевой. - М. : Финансы и статистика, 2007. 576 стр.: ил. 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ISBN   978-5-279-02786-3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29058" y="1285860"/>
            <a:ext cx="492922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Излагаются условия и методы построения эконометрических моделей по пространственным и временным данным, оценки параметров методом наименьших квадратов и методом максимального правдоподобия. Описываются структурные модели; автокорреляционная функция и методы выявления структуры временного ряда. При изучении взаимосвязей между временными рядами внимание уделяется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коинтеграции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моделям с распределенным лагом (метод Койка) и моделям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авторегрессии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Во втором издании расширены главы, посвященные эконометрическому анализу и моделированию временных рядов, введены модели бинарного и множественного выбора, а также панельных данных.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Елисеев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1428735"/>
            <a:ext cx="2857520" cy="4257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43306" y="1102578"/>
            <a:ext cx="528641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Учебник содержит систематическое изложение основ эконометрики и написан на основе лекций, которые авторы в течение ряда лет читали в Российской экономической школе и Высшей школе экономики. Подробно изучаются линейные регрессионные модели (метод наименьших квадратов, проверка гипотез,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гетероскедастичность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автокорреляция ошибок, спецификация модели). Отдельные главы посвящены системам одновременных уравнений, методу максимального правдоподобия в моделях регрессии, моделям с дискретными, цензурированными и урезанными переменными. Глава "Панельные данные" дополняет книгу до полного списка тем, традиционно включаемых в современные базисные курсы эконометрики. Главы "Предварительное тестирование" и "Эконометрика финансовых рынков" будут полезны тем, кто интересуется соответственно теоретическими и прикладными аспектами эконометрики. Включены упражнения с реальными данными, доступными для читателя на web-сайте книги.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Магну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214422"/>
            <a:ext cx="3000396" cy="436557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8596" y="428604"/>
            <a:ext cx="8286808" cy="5909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800" b="1" dirty="0" err="1" smtClean="0">
                <a:latin typeface="Times New Roman" pitchFamily="18" charset="0"/>
              </a:rPr>
              <a:t>Магнус</a:t>
            </a:r>
            <a:r>
              <a:rPr lang="ru-RU" sz="1800" b="1" dirty="0" smtClean="0">
                <a:latin typeface="Times New Roman" pitchFamily="18" charset="0"/>
              </a:rPr>
              <a:t>, Я.Р., Катышев, П.К., </a:t>
            </a:r>
            <a:r>
              <a:rPr lang="ru-RU" sz="1800" b="1" dirty="0" err="1" smtClean="0">
                <a:latin typeface="Times New Roman" pitchFamily="18" charset="0"/>
              </a:rPr>
              <a:t>Пересецкий</a:t>
            </a:r>
            <a:r>
              <a:rPr lang="ru-RU" sz="1800" b="1" dirty="0" smtClean="0">
                <a:latin typeface="Times New Roman" pitchFamily="18" charset="0"/>
              </a:rPr>
              <a:t>, А.А.</a:t>
            </a:r>
            <a:r>
              <a:rPr lang="ru-RU" sz="1800" dirty="0" smtClean="0">
                <a:latin typeface="Times New Roman" pitchFamily="18" charset="0"/>
              </a:rPr>
              <a:t> Эконометрика: Начальный курс: Учебник. 7-е изд., – М.: Дело. 2005. –  504с.</a:t>
            </a:r>
            <a:r>
              <a:rPr lang="en-US" sz="1800" dirty="0" smtClean="0">
                <a:latin typeface="Times New Roman" pitchFamily="18" charset="0"/>
              </a:rPr>
              <a:t> ISBN   978-5-7749-0473-0</a:t>
            </a:r>
            <a:endParaRPr lang="ru-RU" sz="18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72000" y="1928802"/>
            <a:ext cx="37147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Приводятся основные модели и методы анализа экономических процессов и показателей по статистическим данным. Доступный язык изложения делает увлекательным изучение сложных вопросов.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Бороди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1428736"/>
            <a:ext cx="3000396" cy="442558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85786" y="500042"/>
            <a:ext cx="7715304" cy="70788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Бородич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С. А.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Эконометрика.  Новое знание, 2006 г.  408 стр. ISBN   985-475-107-4, 985-475-206-2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00042"/>
            <a:ext cx="8143932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 dirty="0" smtClean="0">
                <a:latin typeface="Times New Roman" pitchFamily="18" charset="0"/>
              </a:rPr>
              <a:t>Афанасьев, В.Н.</a:t>
            </a:r>
            <a:r>
              <a:rPr lang="ru-RU" sz="2000" dirty="0" smtClean="0">
                <a:latin typeface="Times New Roman" pitchFamily="18" charset="0"/>
              </a:rPr>
              <a:t>  Эконометрика: учеб. для вузов / В.Н. Афанасьев, М.М. </a:t>
            </a:r>
            <a:r>
              <a:rPr lang="ru-RU" sz="2000" dirty="0" err="1" smtClean="0">
                <a:latin typeface="Times New Roman" pitchFamily="18" charset="0"/>
              </a:rPr>
              <a:t>Юзбашев</a:t>
            </a:r>
            <a:r>
              <a:rPr lang="ru-RU" sz="2000" dirty="0" smtClean="0">
                <a:latin typeface="Times New Roman" pitchFamily="18" charset="0"/>
              </a:rPr>
              <a:t>, Т.И. Гуляева; под ред. В.Н. Афанасьева. - М. : Финансы и статистика, 2005. - 256 с. : ил. </a:t>
            </a:r>
            <a:r>
              <a:rPr lang="en-US" sz="2000" dirty="0" smtClean="0">
                <a:latin typeface="Times New Roman" pitchFamily="18" charset="0"/>
              </a:rPr>
              <a:t>ISBN   5-279-02738-3</a:t>
            </a: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14744" y="2000240"/>
            <a:ext cx="48577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Рассматриваются системы экономических регрессионных уравнений, линейные регрессионные модели 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гетероскедастичными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автокоррелированными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остатками, а также моделирование и прогнозирование временных рядов и комплексные методы моделирования и прогнозирования. Рассчитан на лиц, имеющих знания по общей теории статистики.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Афнасье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643050"/>
            <a:ext cx="3071834" cy="4530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8992" y="1357298"/>
            <a:ext cx="52864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учебнике рассматриваются модели прогнозирования экономических процессов при условии соблюдения и нарушения предпосылок метода наименьших квадратов. Раскрываются свойства экономических объектов и их воспроизведение с помощью математических моделей. Отражены методы определения оценок параметров модели с использованием метода наименьших квадратов, обобщенного метода наименьших квадратов,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двухшагового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метода наименьших квадратов. Приведены алгоритмы реализации моделей прогнозирования, примечания с целью углубления изучаемых вопросов, а также дискуссии, содержащие авторское видение проблемы. Дан список рекомендованной литературы, тесты, глоссарий.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Валентин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357298"/>
            <a:ext cx="2827228" cy="400052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472" y="500042"/>
            <a:ext cx="8143932" cy="70788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Валентинов, В. А.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Эконометрика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Издательство: Дашков и Ко, 2006 г. 448 стр. ISBN   5-94798-874-7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7554" y="1357298"/>
            <a:ext cx="542925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Содержание и стиль изложения в учебнике соответствуют принятым Министерством образования РФ стандартам и учебным программам высших учебных заведений экономического профиля по дисциплинам `Теория вероятностей`, `Математическая статистика` и `Многомерные статистические методы` (или `Многомерный статистический анализ`). При этом первые две дисциплины входят в учебные планы 1-й ступени образования 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), а третья может присутствовать (в зависимости от конкретного вуза) в учебных планах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или магистратуры. Усвоение включенного в этот том материала предусматривает для каждой из упомянутых дисциплин общий объем аудиторных занятий, равный приблизительно 64 часам (32 часа лекций и 32 часа практических занятий). Изложение построено таким образом, чтобы добиться цельного (системного) восприятия всего блока эконометрических дисциплин, представленных в двух томах второго издания: упомянутые три дисциплины первого тома дополнены во втором томе широким набором моделей регрессионного анализа,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методамии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моделями анализа временных рядов и методами построения и анализа систем одновременных уравнений. Для студентов, аспирантов, преподавателей, а также специалистов по прикладной статистике и эконометрике.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85728"/>
            <a:ext cx="8215370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 dirty="0" smtClean="0">
                <a:latin typeface="Times New Roman" pitchFamily="18" charset="0"/>
              </a:rPr>
              <a:t>Прикладная статистика. Основы эконометрики:</a:t>
            </a:r>
            <a:r>
              <a:rPr lang="ru-RU" sz="2000" dirty="0" smtClean="0">
                <a:latin typeface="Times New Roman" pitchFamily="18" charset="0"/>
              </a:rPr>
              <a:t> Учебник для вузов: В 2 т. 2-е изд., </a:t>
            </a:r>
            <a:r>
              <a:rPr lang="ru-RU" sz="2000" dirty="0" err="1" smtClean="0">
                <a:latin typeface="Times New Roman" pitchFamily="18" charset="0"/>
              </a:rPr>
              <a:t>испр</a:t>
            </a:r>
            <a:r>
              <a:rPr lang="ru-RU" sz="2000" dirty="0" smtClean="0">
                <a:latin typeface="Times New Roman" pitchFamily="18" charset="0"/>
              </a:rPr>
              <a:t>. -  Т. 2: Айвазян С.А. Основы эконометрики.  – М.: ЮНИТИ-ДАНА, 2001. 656 стр.</a:t>
            </a:r>
            <a:r>
              <a:rPr lang="en-US" sz="2000" dirty="0" smtClean="0">
                <a:latin typeface="Times New Roman" pitchFamily="18" charset="0"/>
              </a:rPr>
              <a:t>ISBN   5-238-00304-8</a:t>
            </a:r>
            <a:endParaRPr lang="ru-RU" sz="2000" dirty="0">
              <a:latin typeface="Times New Roman" pitchFamily="18" charset="0"/>
            </a:endParaRPr>
          </a:p>
        </p:txBody>
      </p:sp>
      <p:pic>
        <p:nvPicPr>
          <p:cNvPr id="4" name="Рисунок 3" descr="Айвазя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500174"/>
            <a:ext cx="2957784" cy="4214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601</TotalTime>
  <Words>1660</Words>
  <Application>Microsoft Office PowerPoint</Application>
  <PresentationFormat>Экран (4:3)</PresentationFormat>
  <Paragraphs>296</Paragraphs>
  <Slides>29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1_Тема Office</vt:lpstr>
      <vt:lpstr>Графика</vt:lpstr>
      <vt:lpstr>Graph</vt:lpstr>
      <vt:lpstr>Введение в эконометрику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Предмет, методы и задачи эконометрики</vt:lpstr>
      <vt:lpstr>Слайд 11</vt:lpstr>
      <vt:lpstr>Формулировки определений понятия «эконометрика»</vt:lpstr>
      <vt:lpstr>Эконометрика и ее место в ряду других экономических и статистических дисциплин </vt:lpstr>
      <vt:lpstr>Слайд 14</vt:lpstr>
      <vt:lpstr>Задачи эконометрики как науки:</vt:lpstr>
      <vt:lpstr>Этапы построения эконометрической модели </vt:lpstr>
      <vt:lpstr>Основные понятия и определения используемые в эконометрике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Пространственные данные (данные поперечного среза)</vt:lpstr>
      <vt:lpstr>Временные ряды (серии времени, данные продольного среза)</vt:lpstr>
      <vt:lpstr>Панельные данные (пространственно-временная выборка)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№ 1 - Введение в эконометрику</dc:title>
  <dc:creator>Регистратор</dc:creator>
  <cp:lastModifiedBy>Алекс</cp:lastModifiedBy>
  <cp:revision>73</cp:revision>
  <dcterms:created xsi:type="dcterms:W3CDTF">2006-12-03T05:23:23Z</dcterms:created>
  <dcterms:modified xsi:type="dcterms:W3CDTF">2017-03-10T15:26:18Z</dcterms:modified>
</cp:coreProperties>
</file>